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9"/>
  </p:notesMasterIdLst>
  <p:sldIdLst>
    <p:sldId id="256" r:id="rId2"/>
    <p:sldId id="257" r:id="rId3"/>
    <p:sldId id="265" r:id="rId4"/>
    <p:sldId id="258" r:id="rId5"/>
    <p:sldId id="259" r:id="rId6"/>
    <p:sldId id="264"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4" r:id="rId24"/>
    <p:sldId id="282" r:id="rId25"/>
    <p:sldId id="283" r:id="rId26"/>
    <p:sldId id="285" r:id="rId27"/>
    <p:sldId id="263"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6A6A"/>
    <a:srgbClr val="CCCC00"/>
    <a:srgbClr val="3399FF"/>
    <a:srgbClr val="6DB5F7"/>
    <a:srgbClr val="E73535"/>
    <a:srgbClr val="CDD119"/>
    <a:srgbClr val="FFCC00"/>
    <a:srgbClr val="F9F561"/>
    <a:srgbClr val="E5EF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4" autoAdjust="0"/>
    <p:restoredTop sz="94660"/>
  </p:normalViewPr>
  <p:slideViewPr>
    <p:cSldViewPr snapToGrid="0">
      <p:cViewPr>
        <p:scale>
          <a:sx n="123" d="100"/>
          <a:sy n="123" d="100"/>
        </p:scale>
        <p:origin x="-120"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AF9A2-F88F-471F-8479-0B51A98FF390}"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CC69F57A-B8BD-4870-BF9A-65B4557BCC3D}">
      <dgm:prSet custT="1"/>
      <dgm:spPr>
        <a:solidFill>
          <a:srgbClr val="00B050"/>
        </a:solidFill>
        <a:ln>
          <a:solidFill>
            <a:schemeClr val="tx2">
              <a:lumMod val="10000"/>
            </a:schemeClr>
          </a:solidFill>
        </a:ln>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Органы прокуратуры Российской Федерации</a:t>
          </a:r>
          <a:endParaRPr lang="ru-RU" sz="1600" dirty="0">
            <a:solidFill>
              <a:schemeClr val="bg1"/>
            </a:solidFill>
            <a:latin typeface="Times New Roman" panose="02020603050405020304" pitchFamily="18" charset="0"/>
            <a:cs typeface="Times New Roman" panose="02020603050405020304" pitchFamily="18" charset="0"/>
          </a:endParaRPr>
        </a:p>
      </dgm:t>
    </dgm:pt>
    <dgm:pt modelId="{50646916-78EF-4CC7-A9CC-5ACCBAFB036A}" type="parTrans" cxnId="{FD9C2633-0305-4E04-AA08-8C99CBB2FF9A}">
      <dgm:prSet/>
      <dgm:spPr/>
      <dgm:t>
        <a:bodyPr/>
        <a:lstStyle/>
        <a:p>
          <a:endParaRPr lang="ru-RU"/>
        </a:p>
      </dgm:t>
    </dgm:pt>
    <dgm:pt modelId="{34BE039A-4C2B-4D56-BA7F-79A92D78DA94}" type="sibTrans" cxnId="{FD9C2633-0305-4E04-AA08-8C99CBB2FF9A}">
      <dgm:prSet/>
      <dgm:spPr>
        <a:noFill/>
        <a:ln>
          <a:solidFill>
            <a:schemeClr val="tx2">
              <a:lumMod val="10000"/>
            </a:schemeClr>
          </a:solidFill>
        </a:ln>
      </dgm:spPr>
      <dgm:t>
        <a:bodyPr/>
        <a:lstStyle/>
        <a:p>
          <a:endParaRPr lang="ru-RU">
            <a:solidFill>
              <a:schemeClr val="tx2">
                <a:lumMod val="10000"/>
              </a:schemeClr>
            </a:solidFill>
            <a:latin typeface="Times New Roman" panose="02020603050405020304" pitchFamily="18" charset="0"/>
            <a:cs typeface="Times New Roman" panose="02020603050405020304" pitchFamily="18" charset="0"/>
          </a:endParaRPr>
        </a:p>
      </dgm:t>
    </dgm:pt>
    <dgm:pt modelId="{908D993F-83B1-48D6-BB45-CB39FF2412E1}">
      <dgm:prSet custT="1"/>
      <dgm:spPr>
        <a:solidFill>
          <a:srgbClr val="00B0F0"/>
        </a:solidFill>
        <a:ln>
          <a:solidFill>
            <a:schemeClr val="tx2">
              <a:lumMod val="10000"/>
            </a:schemeClr>
          </a:solidFill>
        </a:ln>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Иные федеральные государственные органы</a:t>
          </a:r>
          <a:endParaRPr lang="ru-RU" sz="1600" dirty="0">
            <a:solidFill>
              <a:schemeClr val="bg1"/>
            </a:solidFill>
            <a:latin typeface="Times New Roman" panose="02020603050405020304" pitchFamily="18" charset="0"/>
            <a:cs typeface="Times New Roman" panose="02020603050405020304" pitchFamily="18" charset="0"/>
          </a:endParaRPr>
        </a:p>
      </dgm:t>
    </dgm:pt>
    <dgm:pt modelId="{969384DA-1BFF-4189-8809-C82227D3F9B3}" type="parTrans" cxnId="{21715B20-00B5-4B44-A0F4-1E9DED78E1F0}">
      <dgm:prSet/>
      <dgm:spPr/>
      <dgm:t>
        <a:bodyPr/>
        <a:lstStyle/>
        <a:p>
          <a:endParaRPr lang="ru-RU"/>
        </a:p>
      </dgm:t>
    </dgm:pt>
    <dgm:pt modelId="{9AF48083-0D9B-4446-A632-9F0B43F7588F}" type="sibTrans" cxnId="{21715B20-00B5-4B44-A0F4-1E9DED78E1F0}">
      <dgm:prSet/>
      <dgm:spPr>
        <a:noFill/>
        <a:ln>
          <a:solidFill>
            <a:schemeClr val="tx2">
              <a:lumMod val="10000"/>
            </a:schemeClr>
          </a:solidFill>
        </a:ln>
      </dgm:spPr>
      <dgm:t>
        <a:bodyPr/>
        <a:lstStyle/>
        <a:p>
          <a:endParaRPr lang="ru-RU">
            <a:solidFill>
              <a:schemeClr val="tx2">
                <a:lumMod val="10000"/>
              </a:schemeClr>
            </a:solidFill>
            <a:latin typeface="Times New Roman" panose="02020603050405020304" pitchFamily="18" charset="0"/>
            <a:cs typeface="Times New Roman" panose="02020603050405020304" pitchFamily="18" charset="0"/>
          </a:endParaRPr>
        </a:p>
      </dgm:t>
    </dgm:pt>
    <dgm:pt modelId="{F031D44C-58A2-488D-80A4-FF26287ABEA4}">
      <dgm:prSet custT="1"/>
      <dgm:spPr>
        <a:solidFill>
          <a:srgbClr val="00B050"/>
        </a:solidFill>
        <a:ln>
          <a:solidFill>
            <a:schemeClr val="tx2">
              <a:lumMod val="10000"/>
            </a:schemeClr>
          </a:solidFill>
        </a:ln>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Государственные органы субъектов Российской Федерации</a:t>
          </a:r>
          <a:endParaRPr lang="ru-RU" sz="1600" dirty="0">
            <a:solidFill>
              <a:schemeClr val="bg1"/>
            </a:solidFill>
            <a:latin typeface="Times New Roman" panose="02020603050405020304" pitchFamily="18" charset="0"/>
            <a:cs typeface="Times New Roman" panose="02020603050405020304" pitchFamily="18" charset="0"/>
          </a:endParaRPr>
        </a:p>
      </dgm:t>
    </dgm:pt>
    <dgm:pt modelId="{40529A01-FC17-4B6D-98E0-CC1D83E9DD5E}" type="parTrans" cxnId="{8C2A6BC1-03A5-4D7B-99F3-FE5E10FF9CAA}">
      <dgm:prSet/>
      <dgm:spPr/>
      <dgm:t>
        <a:bodyPr/>
        <a:lstStyle/>
        <a:p>
          <a:endParaRPr lang="ru-RU"/>
        </a:p>
      </dgm:t>
    </dgm:pt>
    <dgm:pt modelId="{83DD90D1-39B9-4054-B97B-B792697EB5BF}" type="sibTrans" cxnId="{8C2A6BC1-03A5-4D7B-99F3-FE5E10FF9CAA}">
      <dgm:prSet/>
      <dgm:spPr>
        <a:noFill/>
        <a:ln>
          <a:solidFill>
            <a:schemeClr val="tx2">
              <a:lumMod val="10000"/>
            </a:schemeClr>
          </a:solidFill>
        </a:ln>
      </dgm:spPr>
      <dgm:t>
        <a:bodyPr/>
        <a:lstStyle/>
        <a:p>
          <a:endParaRPr lang="ru-RU">
            <a:solidFill>
              <a:schemeClr val="tx2">
                <a:lumMod val="10000"/>
              </a:schemeClr>
            </a:solidFill>
            <a:latin typeface="Times New Roman" panose="02020603050405020304" pitchFamily="18" charset="0"/>
            <a:cs typeface="Times New Roman" panose="02020603050405020304" pitchFamily="18" charset="0"/>
          </a:endParaRPr>
        </a:p>
      </dgm:t>
    </dgm:pt>
    <dgm:pt modelId="{57A47E6B-2618-46AD-861E-A740E18A4FAB}">
      <dgm:prSet custT="1"/>
      <dgm:spPr>
        <a:solidFill>
          <a:srgbClr val="00B0F0"/>
        </a:solidFill>
        <a:ln>
          <a:solidFill>
            <a:schemeClr val="tx2">
              <a:lumMod val="10000"/>
            </a:schemeClr>
          </a:solidFill>
        </a:ln>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Предприятия, в учреждения, организации и общественные объединения</a:t>
          </a:r>
          <a:endParaRPr lang="ru-RU" sz="1600" dirty="0">
            <a:solidFill>
              <a:schemeClr val="bg1"/>
            </a:solidFill>
            <a:latin typeface="Times New Roman" panose="02020603050405020304" pitchFamily="18" charset="0"/>
            <a:cs typeface="Times New Roman" panose="02020603050405020304" pitchFamily="18" charset="0"/>
          </a:endParaRPr>
        </a:p>
      </dgm:t>
    </dgm:pt>
    <dgm:pt modelId="{7EE065F4-3A40-4A2D-A972-2C3B0D58DF6C}" type="parTrans" cxnId="{A54109A7-BD69-45B9-BB98-83F8977C4029}">
      <dgm:prSet/>
      <dgm:spPr/>
      <dgm:t>
        <a:bodyPr/>
        <a:lstStyle/>
        <a:p>
          <a:endParaRPr lang="ru-RU"/>
        </a:p>
      </dgm:t>
    </dgm:pt>
    <dgm:pt modelId="{9DFEAA61-700A-429A-A69C-8592DD51A072}" type="sibTrans" cxnId="{A54109A7-BD69-45B9-BB98-83F8977C4029}">
      <dgm:prSet/>
      <dgm:spPr>
        <a:noFill/>
        <a:ln>
          <a:solidFill>
            <a:schemeClr val="tx2">
              <a:lumMod val="10000"/>
            </a:schemeClr>
          </a:solidFill>
        </a:ln>
      </dgm:spPr>
      <dgm:t>
        <a:bodyPr/>
        <a:lstStyle/>
        <a:p>
          <a:endParaRPr lang="ru-RU">
            <a:solidFill>
              <a:schemeClr val="tx2">
                <a:lumMod val="10000"/>
              </a:schemeClr>
            </a:solidFill>
            <a:latin typeface="Times New Roman" panose="02020603050405020304" pitchFamily="18" charset="0"/>
            <a:cs typeface="Times New Roman" panose="02020603050405020304" pitchFamily="18" charset="0"/>
          </a:endParaRPr>
        </a:p>
      </dgm:t>
    </dgm:pt>
    <dgm:pt modelId="{AADC1FEF-01F5-440B-A6CF-082980A726DD}">
      <dgm:prSet custT="1"/>
      <dgm:spPr>
        <a:solidFill>
          <a:srgbClr val="00B050"/>
        </a:solidFill>
        <a:ln>
          <a:solidFill>
            <a:schemeClr val="tx2">
              <a:lumMod val="10000"/>
            </a:schemeClr>
          </a:solidFill>
        </a:ln>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Органы местного самоуправления</a:t>
          </a:r>
          <a:endParaRPr lang="ru-RU" sz="1600" dirty="0">
            <a:solidFill>
              <a:schemeClr val="bg1"/>
            </a:solidFill>
            <a:latin typeface="Times New Roman" panose="02020603050405020304" pitchFamily="18" charset="0"/>
            <a:cs typeface="Times New Roman" panose="02020603050405020304" pitchFamily="18" charset="0"/>
          </a:endParaRPr>
        </a:p>
      </dgm:t>
    </dgm:pt>
    <dgm:pt modelId="{FAE1F6C2-0C2C-48D9-9F22-5DFE23390899}" type="parTrans" cxnId="{C0A25465-A6A9-4A8E-99F1-0C816E92C0AD}">
      <dgm:prSet/>
      <dgm:spPr/>
      <dgm:t>
        <a:bodyPr/>
        <a:lstStyle/>
        <a:p>
          <a:endParaRPr lang="ru-RU"/>
        </a:p>
      </dgm:t>
    </dgm:pt>
    <dgm:pt modelId="{E68E9F9B-321C-4A5B-B5FD-FF6F311D4766}" type="sibTrans" cxnId="{C0A25465-A6A9-4A8E-99F1-0C816E92C0AD}">
      <dgm:prSet/>
      <dgm:spPr>
        <a:noFill/>
        <a:ln>
          <a:solidFill>
            <a:schemeClr val="tx2">
              <a:lumMod val="10000"/>
            </a:schemeClr>
          </a:solidFill>
        </a:ln>
      </dgm:spPr>
      <dgm:t>
        <a:bodyPr/>
        <a:lstStyle/>
        <a:p>
          <a:endParaRPr lang="ru-RU">
            <a:solidFill>
              <a:schemeClr val="tx2">
                <a:lumMod val="10000"/>
              </a:schemeClr>
            </a:solidFill>
            <a:latin typeface="Times New Roman" panose="02020603050405020304" pitchFamily="18" charset="0"/>
            <a:cs typeface="Times New Roman" panose="02020603050405020304" pitchFamily="18" charset="0"/>
          </a:endParaRPr>
        </a:p>
      </dgm:t>
    </dgm:pt>
    <dgm:pt modelId="{6071A7E1-8533-412F-9808-652A669B9082}">
      <dgm:prSet custT="1"/>
      <dgm:spPr>
        <a:solidFill>
          <a:srgbClr val="00B0F0"/>
        </a:solidFill>
        <a:ln>
          <a:solidFill>
            <a:schemeClr val="accent1">
              <a:lumMod val="50000"/>
            </a:schemeClr>
          </a:solidFill>
        </a:ln>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Территориальные органы федеральных государственных органов</a:t>
          </a:r>
          <a:endParaRPr lang="ru-RU" sz="1600" dirty="0">
            <a:solidFill>
              <a:schemeClr val="bg1"/>
            </a:solidFill>
            <a:latin typeface="Times New Roman" panose="02020603050405020304" pitchFamily="18" charset="0"/>
            <a:cs typeface="Times New Roman" panose="02020603050405020304" pitchFamily="18" charset="0"/>
          </a:endParaRPr>
        </a:p>
      </dgm:t>
    </dgm:pt>
    <dgm:pt modelId="{11A07F5A-32EE-41C9-B36C-CEACF068E96B}" type="parTrans" cxnId="{6B114826-BB0A-40DD-B843-01C54CDC8D7F}">
      <dgm:prSet/>
      <dgm:spPr/>
      <dgm:t>
        <a:bodyPr/>
        <a:lstStyle/>
        <a:p>
          <a:endParaRPr lang="ru-RU"/>
        </a:p>
      </dgm:t>
    </dgm:pt>
    <dgm:pt modelId="{7B901622-1D6C-49F7-B2C8-950A05909B7A}" type="sibTrans" cxnId="{6B114826-BB0A-40DD-B843-01C54CDC8D7F}">
      <dgm:prSet/>
      <dgm:spPr>
        <a:noFill/>
        <a:ln>
          <a:solidFill>
            <a:schemeClr val="tx2">
              <a:lumMod val="10000"/>
            </a:schemeClr>
          </a:solidFill>
        </a:ln>
      </dgm:spPr>
      <dgm:t>
        <a:bodyPr/>
        <a:lstStyle/>
        <a:p>
          <a:endParaRPr lang="ru-RU">
            <a:solidFill>
              <a:schemeClr val="tx2">
                <a:lumMod val="10000"/>
              </a:schemeClr>
            </a:solidFill>
            <a:latin typeface="Times New Roman" panose="02020603050405020304" pitchFamily="18" charset="0"/>
            <a:cs typeface="Times New Roman" panose="02020603050405020304" pitchFamily="18" charset="0"/>
          </a:endParaRPr>
        </a:p>
      </dgm:t>
    </dgm:pt>
    <dgm:pt modelId="{F9D08813-9DC5-465A-9164-D6093A0C33BB}" type="pres">
      <dgm:prSet presAssocID="{188AF9A2-F88F-471F-8479-0B51A98FF390}" presName="cycle" presStyleCnt="0">
        <dgm:presLayoutVars>
          <dgm:dir/>
          <dgm:resizeHandles val="exact"/>
        </dgm:presLayoutVars>
      </dgm:prSet>
      <dgm:spPr/>
      <dgm:t>
        <a:bodyPr/>
        <a:lstStyle/>
        <a:p>
          <a:endParaRPr lang="ru-RU"/>
        </a:p>
      </dgm:t>
    </dgm:pt>
    <dgm:pt modelId="{6C1CBA59-5FE1-46FC-94CD-FE31550BE539}" type="pres">
      <dgm:prSet presAssocID="{CC69F57A-B8BD-4870-BF9A-65B4557BCC3D}" presName="node" presStyleLbl="node1" presStyleIdx="0" presStyleCnt="6" custRadScaleRad="98583" custRadScaleInc="-5035">
        <dgm:presLayoutVars>
          <dgm:bulletEnabled val="1"/>
        </dgm:presLayoutVars>
      </dgm:prSet>
      <dgm:spPr/>
      <dgm:t>
        <a:bodyPr/>
        <a:lstStyle/>
        <a:p>
          <a:endParaRPr lang="ru-RU"/>
        </a:p>
      </dgm:t>
    </dgm:pt>
    <dgm:pt modelId="{853D7A9B-2404-4463-8B1A-F758B72B5357}" type="pres">
      <dgm:prSet presAssocID="{CC69F57A-B8BD-4870-BF9A-65B4557BCC3D}" presName="spNode" presStyleCnt="0"/>
      <dgm:spPr/>
    </dgm:pt>
    <dgm:pt modelId="{961A0256-C8C8-4515-A226-4644E92CB05B}" type="pres">
      <dgm:prSet presAssocID="{34BE039A-4C2B-4D56-BA7F-79A92D78DA94}" presName="sibTrans" presStyleLbl="sibTrans1D1" presStyleIdx="0" presStyleCnt="6"/>
      <dgm:spPr/>
      <dgm:t>
        <a:bodyPr/>
        <a:lstStyle/>
        <a:p>
          <a:endParaRPr lang="ru-RU"/>
        </a:p>
      </dgm:t>
    </dgm:pt>
    <dgm:pt modelId="{E3EE038F-A0B7-4E67-965D-6F84B224D4C0}" type="pres">
      <dgm:prSet presAssocID="{908D993F-83B1-48D6-BB45-CB39FF2412E1}" presName="node" presStyleLbl="node1" presStyleIdx="1" presStyleCnt="6" custScaleX="112250" custScaleY="111090">
        <dgm:presLayoutVars>
          <dgm:bulletEnabled val="1"/>
        </dgm:presLayoutVars>
      </dgm:prSet>
      <dgm:spPr/>
      <dgm:t>
        <a:bodyPr/>
        <a:lstStyle/>
        <a:p>
          <a:endParaRPr lang="ru-RU"/>
        </a:p>
      </dgm:t>
    </dgm:pt>
    <dgm:pt modelId="{F6CE4203-CB74-42A0-A440-6E98C97F8997}" type="pres">
      <dgm:prSet presAssocID="{908D993F-83B1-48D6-BB45-CB39FF2412E1}" presName="spNode" presStyleCnt="0"/>
      <dgm:spPr/>
    </dgm:pt>
    <dgm:pt modelId="{A3AE51A8-1973-4C20-9371-80C0BB8C0E47}" type="pres">
      <dgm:prSet presAssocID="{9AF48083-0D9B-4446-A632-9F0B43F7588F}" presName="sibTrans" presStyleLbl="sibTrans1D1" presStyleIdx="1" presStyleCnt="6"/>
      <dgm:spPr/>
      <dgm:t>
        <a:bodyPr/>
        <a:lstStyle/>
        <a:p>
          <a:endParaRPr lang="ru-RU"/>
        </a:p>
      </dgm:t>
    </dgm:pt>
    <dgm:pt modelId="{6B12A2A7-C6C2-462F-832D-11C263BAF679}" type="pres">
      <dgm:prSet presAssocID="{F031D44C-58A2-488D-80A4-FF26287ABEA4}" presName="node" presStyleLbl="node1" presStyleIdx="2" presStyleCnt="6" custScaleX="142098" custScaleY="129740" custRadScaleRad="99571" custRadScaleInc="-38839">
        <dgm:presLayoutVars>
          <dgm:bulletEnabled val="1"/>
        </dgm:presLayoutVars>
      </dgm:prSet>
      <dgm:spPr/>
      <dgm:t>
        <a:bodyPr/>
        <a:lstStyle/>
        <a:p>
          <a:endParaRPr lang="ru-RU"/>
        </a:p>
      </dgm:t>
    </dgm:pt>
    <dgm:pt modelId="{E65F84D9-D62A-48D4-A2FE-02186A82675F}" type="pres">
      <dgm:prSet presAssocID="{F031D44C-58A2-488D-80A4-FF26287ABEA4}" presName="spNode" presStyleCnt="0"/>
      <dgm:spPr/>
    </dgm:pt>
    <dgm:pt modelId="{BC976D47-4562-45CF-A0D5-4B1C408B9587}" type="pres">
      <dgm:prSet presAssocID="{83DD90D1-39B9-4054-B97B-B792697EB5BF}" presName="sibTrans" presStyleLbl="sibTrans1D1" presStyleIdx="2" presStyleCnt="6"/>
      <dgm:spPr/>
      <dgm:t>
        <a:bodyPr/>
        <a:lstStyle/>
        <a:p>
          <a:endParaRPr lang="ru-RU"/>
        </a:p>
      </dgm:t>
    </dgm:pt>
    <dgm:pt modelId="{99E112D7-8CDB-4571-98E1-B82E4579979D}" type="pres">
      <dgm:prSet presAssocID="{57A47E6B-2618-46AD-861E-A740E18A4FAB}" presName="node" presStyleLbl="node1" presStyleIdx="3" presStyleCnt="6" custScaleX="127250" custScaleY="144308">
        <dgm:presLayoutVars>
          <dgm:bulletEnabled val="1"/>
        </dgm:presLayoutVars>
      </dgm:prSet>
      <dgm:spPr/>
      <dgm:t>
        <a:bodyPr/>
        <a:lstStyle/>
        <a:p>
          <a:endParaRPr lang="ru-RU"/>
        </a:p>
      </dgm:t>
    </dgm:pt>
    <dgm:pt modelId="{79FA7612-21D6-4839-B74A-BC6E95663D23}" type="pres">
      <dgm:prSet presAssocID="{57A47E6B-2618-46AD-861E-A740E18A4FAB}" presName="spNode" presStyleCnt="0"/>
      <dgm:spPr/>
    </dgm:pt>
    <dgm:pt modelId="{CE6EE344-30E3-49A5-BD91-B415ADBF924B}" type="pres">
      <dgm:prSet presAssocID="{9DFEAA61-700A-429A-A69C-8592DD51A072}" presName="sibTrans" presStyleLbl="sibTrans1D1" presStyleIdx="3" presStyleCnt="6"/>
      <dgm:spPr/>
      <dgm:t>
        <a:bodyPr/>
        <a:lstStyle/>
        <a:p>
          <a:endParaRPr lang="ru-RU"/>
        </a:p>
      </dgm:t>
    </dgm:pt>
    <dgm:pt modelId="{66EF8F4C-9F0C-4316-9D8E-8BDA9CFE6296}" type="pres">
      <dgm:prSet presAssocID="{AADC1FEF-01F5-440B-A6CF-082980A726DD}" presName="node" presStyleLbl="node1" presStyleIdx="4" presStyleCnt="6" custScaleX="140843" custScaleY="121390">
        <dgm:presLayoutVars>
          <dgm:bulletEnabled val="1"/>
        </dgm:presLayoutVars>
      </dgm:prSet>
      <dgm:spPr/>
      <dgm:t>
        <a:bodyPr/>
        <a:lstStyle/>
        <a:p>
          <a:endParaRPr lang="ru-RU"/>
        </a:p>
      </dgm:t>
    </dgm:pt>
    <dgm:pt modelId="{A3017B54-F1CF-4B84-B65B-F6B175BB9C8F}" type="pres">
      <dgm:prSet presAssocID="{AADC1FEF-01F5-440B-A6CF-082980A726DD}" presName="spNode" presStyleCnt="0"/>
      <dgm:spPr/>
    </dgm:pt>
    <dgm:pt modelId="{071A3610-875C-43E9-AB24-37E2DE3DCD66}" type="pres">
      <dgm:prSet presAssocID="{E68E9F9B-321C-4A5B-B5FD-FF6F311D4766}" presName="sibTrans" presStyleLbl="sibTrans1D1" presStyleIdx="4" presStyleCnt="6"/>
      <dgm:spPr/>
      <dgm:t>
        <a:bodyPr/>
        <a:lstStyle/>
        <a:p>
          <a:endParaRPr lang="ru-RU"/>
        </a:p>
      </dgm:t>
    </dgm:pt>
    <dgm:pt modelId="{DB8F59A6-C678-4663-AC1F-09F6E94B3A26}" type="pres">
      <dgm:prSet presAssocID="{6071A7E1-8533-412F-9808-652A669B9082}" presName="node" presStyleLbl="node1" presStyleIdx="5" presStyleCnt="6" custScaleX="157261" custScaleY="129821">
        <dgm:presLayoutVars>
          <dgm:bulletEnabled val="1"/>
        </dgm:presLayoutVars>
      </dgm:prSet>
      <dgm:spPr/>
      <dgm:t>
        <a:bodyPr/>
        <a:lstStyle/>
        <a:p>
          <a:endParaRPr lang="ru-RU"/>
        </a:p>
      </dgm:t>
    </dgm:pt>
    <dgm:pt modelId="{D5EBE2E0-D609-449F-8163-F15BFD69B872}" type="pres">
      <dgm:prSet presAssocID="{6071A7E1-8533-412F-9808-652A669B9082}" presName="spNode" presStyleCnt="0"/>
      <dgm:spPr/>
    </dgm:pt>
    <dgm:pt modelId="{2AD21E60-7678-4FD1-8DE9-691E6DBCC83C}" type="pres">
      <dgm:prSet presAssocID="{7B901622-1D6C-49F7-B2C8-950A05909B7A}" presName="sibTrans" presStyleLbl="sibTrans1D1" presStyleIdx="5" presStyleCnt="6"/>
      <dgm:spPr/>
      <dgm:t>
        <a:bodyPr/>
        <a:lstStyle/>
        <a:p>
          <a:endParaRPr lang="ru-RU"/>
        </a:p>
      </dgm:t>
    </dgm:pt>
  </dgm:ptLst>
  <dgm:cxnLst>
    <dgm:cxn modelId="{5CEEE97C-DD63-4C74-92E9-50C692A11670}" type="presOf" srcId="{E68E9F9B-321C-4A5B-B5FD-FF6F311D4766}" destId="{071A3610-875C-43E9-AB24-37E2DE3DCD66}" srcOrd="0" destOrd="0" presId="urn:microsoft.com/office/officeart/2005/8/layout/cycle6"/>
    <dgm:cxn modelId="{9037A210-CD0D-495C-8C3C-0512F703D815}" type="presOf" srcId="{9DFEAA61-700A-429A-A69C-8592DD51A072}" destId="{CE6EE344-30E3-49A5-BD91-B415ADBF924B}" srcOrd="0" destOrd="0" presId="urn:microsoft.com/office/officeart/2005/8/layout/cycle6"/>
    <dgm:cxn modelId="{360E37EB-0647-4E06-90BA-E75E4A116172}" type="presOf" srcId="{9AF48083-0D9B-4446-A632-9F0B43F7588F}" destId="{A3AE51A8-1973-4C20-9371-80C0BB8C0E47}" srcOrd="0" destOrd="0" presId="urn:microsoft.com/office/officeart/2005/8/layout/cycle6"/>
    <dgm:cxn modelId="{6B114826-BB0A-40DD-B843-01C54CDC8D7F}" srcId="{188AF9A2-F88F-471F-8479-0B51A98FF390}" destId="{6071A7E1-8533-412F-9808-652A669B9082}" srcOrd="5" destOrd="0" parTransId="{11A07F5A-32EE-41C9-B36C-CEACF068E96B}" sibTransId="{7B901622-1D6C-49F7-B2C8-950A05909B7A}"/>
    <dgm:cxn modelId="{00B8C8C2-E740-4497-B261-7366BA3C8B35}" type="presOf" srcId="{7B901622-1D6C-49F7-B2C8-950A05909B7A}" destId="{2AD21E60-7678-4FD1-8DE9-691E6DBCC83C}" srcOrd="0" destOrd="0" presId="urn:microsoft.com/office/officeart/2005/8/layout/cycle6"/>
    <dgm:cxn modelId="{8C2A6BC1-03A5-4D7B-99F3-FE5E10FF9CAA}" srcId="{188AF9A2-F88F-471F-8479-0B51A98FF390}" destId="{F031D44C-58A2-488D-80A4-FF26287ABEA4}" srcOrd="2" destOrd="0" parTransId="{40529A01-FC17-4B6D-98E0-CC1D83E9DD5E}" sibTransId="{83DD90D1-39B9-4054-B97B-B792697EB5BF}"/>
    <dgm:cxn modelId="{7EA948EC-0358-4C67-A6D2-0FD5918D85EE}" type="presOf" srcId="{188AF9A2-F88F-471F-8479-0B51A98FF390}" destId="{F9D08813-9DC5-465A-9164-D6093A0C33BB}" srcOrd="0" destOrd="0" presId="urn:microsoft.com/office/officeart/2005/8/layout/cycle6"/>
    <dgm:cxn modelId="{0490D5F4-1185-48E0-8A82-A4DA4A21EA8C}" type="presOf" srcId="{83DD90D1-39B9-4054-B97B-B792697EB5BF}" destId="{BC976D47-4562-45CF-A0D5-4B1C408B9587}" srcOrd="0" destOrd="0" presId="urn:microsoft.com/office/officeart/2005/8/layout/cycle6"/>
    <dgm:cxn modelId="{E7647ED6-FC3F-427E-AA3F-0DD5F819B207}" type="presOf" srcId="{6071A7E1-8533-412F-9808-652A669B9082}" destId="{DB8F59A6-C678-4663-AC1F-09F6E94B3A26}" srcOrd="0" destOrd="0" presId="urn:microsoft.com/office/officeart/2005/8/layout/cycle6"/>
    <dgm:cxn modelId="{3C0908BC-02B3-4A03-BE0A-40F3637F943D}" type="presOf" srcId="{57A47E6B-2618-46AD-861E-A740E18A4FAB}" destId="{99E112D7-8CDB-4571-98E1-B82E4579979D}" srcOrd="0" destOrd="0" presId="urn:microsoft.com/office/officeart/2005/8/layout/cycle6"/>
    <dgm:cxn modelId="{C0A25465-A6A9-4A8E-99F1-0C816E92C0AD}" srcId="{188AF9A2-F88F-471F-8479-0B51A98FF390}" destId="{AADC1FEF-01F5-440B-A6CF-082980A726DD}" srcOrd="4" destOrd="0" parTransId="{FAE1F6C2-0C2C-48D9-9F22-5DFE23390899}" sibTransId="{E68E9F9B-321C-4A5B-B5FD-FF6F311D4766}"/>
    <dgm:cxn modelId="{A54109A7-BD69-45B9-BB98-83F8977C4029}" srcId="{188AF9A2-F88F-471F-8479-0B51A98FF390}" destId="{57A47E6B-2618-46AD-861E-A740E18A4FAB}" srcOrd="3" destOrd="0" parTransId="{7EE065F4-3A40-4A2D-A972-2C3B0D58DF6C}" sibTransId="{9DFEAA61-700A-429A-A69C-8592DD51A072}"/>
    <dgm:cxn modelId="{6D4F1621-FE2F-4416-913D-6FCBDAA9842F}" type="presOf" srcId="{CC69F57A-B8BD-4870-BF9A-65B4557BCC3D}" destId="{6C1CBA59-5FE1-46FC-94CD-FE31550BE539}" srcOrd="0" destOrd="0" presId="urn:microsoft.com/office/officeart/2005/8/layout/cycle6"/>
    <dgm:cxn modelId="{519E9A91-4FD8-49BB-9BF3-673DA29173E3}" type="presOf" srcId="{34BE039A-4C2B-4D56-BA7F-79A92D78DA94}" destId="{961A0256-C8C8-4515-A226-4644E92CB05B}" srcOrd="0" destOrd="0" presId="urn:microsoft.com/office/officeart/2005/8/layout/cycle6"/>
    <dgm:cxn modelId="{FD9C2633-0305-4E04-AA08-8C99CBB2FF9A}" srcId="{188AF9A2-F88F-471F-8479-0B51A98FF390}" destId="{CC69F57A-B8BD-4870-BF9A-65B4557BCC3D}" srcOrd="0" destOrd="0" parTransId="{50646916-78EF-4CC7-A9CC-5ACCBAFB036A}" sibTransId="{34BE039A-4C2B-4D56-BA7F-79A92D78DA94}"/>
    <dgm:cxn modelId="{21715B20-00B5-4B44-A0F4-1E9DED78E1F0}" srcId="{188AF9A2-F88F-471F-8479-0B51A98FF390}" destId="{908D993F-83B1-48D6-BB45-CB39FF2412E1}" srcOrd="1" destOrd="0" parTransId="{969384DA-1BFF-4189-8809-C82227D3F9B3}" sibTransId="{9AF48083-0D9B-4446-A632-9F0B43F7588F}"/>
    <dgm:cxn modelId="{C4772603-DB17-407F-A5B3-E05D341802CD}" type="presOf" srcId="{908D993F-83B1-48D6-BB45-CB39FF2412E1}" destId="{E3EE038F-A0B7-4E67-965D-6F84B224D4C0}" srcOrd="0" destOrd="0" presId="urn:microsoft.com/office/officeart/2005/8/layout/cycle6"/>
    <dgm:cxn modelId="{35920B1E-3F28-466E-AD88-F206A8D036CF}" type="presOf" srcId="{AADC1FEF-01F5-440B-A6CF-082980A726DD}" destId="{66EF8F4C-9F0C-4316-9D8E-8BDA9CFE6296}" srcOrd="0" destOrd="0" presId="urn:microsoft.com/office/officeart/2005/8/layout/cycle6"/>
    <dgm:cxn modelId="{48ECCE29-7B8A-4438-A823-F93609CE6166}" type="presOf" srcId="{F031D44C-58A2-488D-80A4-FF26287ABEA4}" destId="{6B12A2A7-C6C2-462F-832D-11C263BAF679}" srcOrd="0" destOrd="0" presId="urn:microsoft.com/office/officeart/2005/8/layout/cycle6"/>
    <dgm:cxn modelId="{8964C300-CAF4-476D-9AE8-647BE189A4C6}" type="presParOf" srcId="{F9D08813-9DC5-465A-9164-D6093A0C33BB}" destId="{6C1CBA59-5FE1-46FC-94CD-FE31550BE539}" srcOrd="0" destOrd="0" presId="urn:microsoft.com/office/officeart/2005/8/layout/cycle6"/>
    <dgm:cxn modelId="{A4AE68FA-D468-4B8F-B5F1-7D22836DA928}" type="presParOf" srcId="{F9D08813-9DC5-465A-9164-D6093A0C33BB}" destId="{853D7A9B-2404-4463-8B1A-F758B72B5357}" srcOrd="1" destOrd="0" presId="urn:microsoft.com/office/officeart/2005/8/layout/cycle6"/>
    <dgm:cxn modelId="{BADC06FB-9C5B-497E-976D-1ED44C651391}" type="presParOf" srcId="{F9D08813-9DC5-465A-9164-D6093A0C33BB}" destId="{961A0256-C8C8-4515-A226-4644E92CB05B}" srcOrd="2" destOrd="0" presId="urn:microsoft.com/office/officeart/2005/8/layout/cycle6"/>
    <dgm:cxn modelId="{6FE9547C-D749-40A8-A09E-AEF89F876929}" type="presParOf" srcId="{F9D08813-9DC5-465A-9164-D6093A0C33BB}" destId="{E3EE038F-A0B7-4E67-965D-6F84B224D4C0}" srcOrd="3" destOrd="0" presId="urn:microsoft.com/office/officeart/2005/8/layout/cycle6"/>
    <dgm:cxn modelId="{7CA942C5-4772-4657-AF1E-453785E8FD43}" type="presParOf" srcId="{F9D08813-9DC5-465A-9164-D6093A0C33BB}" destId="{F6CE4203-CB74-42A0-A440-6E98C97F8997}" srcOrd="4" destOrd="0" presId="urn:microsoft.com/office/officeart/2005/8/layout/cycle6"/>
    <dgm:cxn modelId="{0DDE06CA-0088-4BE1-9672-BD65931368D9}" type="presParOf" srcId="{F9D08813-9DC5-465A-9164-D6093A0C33BB}" destId="{A3AE51A8-1973-4C20-9371-80C0BB8C0E47}" srcOrd="5" destOrd="0" presId="urn:microsoft.com/office/officeart/2005/8/layout/cycle6"/>
    <dgm:cxn modelId="{318BCEC2-1A97-4BB7-AA59-7260ED94BBE4}" type="presParOf" srcId="{F9D08813-9DC5-465A-9164-D6093A0C33BB}" destId="{6B12A2A7-C6C2-462F-832D-11C263BAF679}" srcOrd="6" destOrd="0" presId="urn:microsoft.com/office/officeart/2005/8/layout/cycle6"/>
    <dgm:cxn modelId="{564E0CC7-F5A2-4094-93CA-64BFE0BCC6AF}" type="presParOf" srcId="{F9D08813-9DC5-465A-9164-D6093A0C33BB}" destId="{E65F84D9-D62A-48D4-A2FE-02186A82675F}" srcOrd="7" destOrd="0" presId="urn:microsoft.com/office/officeart/2005/8/layout/cycle6"/>
    <dgm:cxn modelId="{68CE9566-50F6-4FF6-B5C7-CD67E1440E9F}" type="presParOf" srcId="{F9D08813-9DC5-465A-9164-D6093A0C33BB}" destId="{BC976D47-4562-45CF-A0D5-4B1C408B9587}" srcOrd="8" destOrd="0" presId="urn:microsoft.com/office/officeart/2005/8/layout/cycle6"/>
    <dgm:cxn modelId="{10EA7679-9958-4029-8F3D-3686DF8FECEF}" type="presParOf" srcId="{F9D08813-9DC5-465A-9164-D6093A0C33BB}" destId="{99E112D7-8CDB-4571-98E1-B82E4579979D}" srcOrd="9" destOrd="0" presId="urn:microsoft.com/office/officeart/2005/8/layout/cycle6"/>
    <dgm:cxn modelId="{3E38EE7C-1B8E-4913-B358-B4C2A2D3B476}" type="presParOf" srcId="{F9D08813-9DC5-465A-9164-D6093A0C33BB}" destId="{79FA7612-21D6-4839-B74A-BC6E95663D23}" srcOrd="10" destOrd="0" presId="urn:microsoft.com/office/officeart/2005/8/layout/cycle6"/>
    <dgm:cxn modelId="{BFDC8F8B-201D-468D-AC19-AAC7CB29424C}" type="presParOf" srcId="{F9D08813-9DC5-465A-9164-D6093A0C33BB}" destId="{CE6EE344-30E3-49A5-BD91-B415ADBF924B}" srcOrd="11" destOrd="0" presId="urn:microsoft.com/office/officeart/2005/8/layout/cycle6"/>
    <dgm:cxn modelId="{31DB4F03-8776-432D-A4A3-52E4E55948FB}" type="presParOf" srcId="{F9D08813-9DC5-465A-9164-D6093A0C33BB}" destId="{66EF8F4C-9F0C-4316-9D8E-8BDA9CFE6296}" srcOrd="12" destOrd="0" presId="urn:microsoft.com/office/officeart/2005/8/layout/cycle6"/>
    <dgm:cxn modelId="{817F1D19-C3DB-424D-8951-CA839AD4841D}" type="presParOf" srcId="{F9D08813-9DC5-465A-9164-D6093A0C33BB}" destId="{A3017B54-F1CF-4B84-B65B-F6B175BB9C8F}" srcOrd="13" destOrd="0" presId="urn:microsoft.com/office/officeart/2005/8/layout/cycle6"/>
    <dgm:cxn modelId="{8E7DF94A-7132-4D5E-A735-7C67504E4934}" type="presParOf" srcId="{F9D08813-9DC5-465A-9164-D6093A0C33BB}" destId="{071A3610-875C-43E9-AB24-37E2DE3DCD66}" srcOrd="14" destOrd="0" presId="urn:microsoft.com/office/officeart/2005/8/layout/cycle6"/>
    <dgm:cxn modelId="{415CDED2-08F0-4148-B50C-D8641503637A}" type="presParOf" srcId="{F9D08813-9DC5-465A-9164-D6093A0C33BB}" destId="{DB8F59A6-C678-4663-AC1F-09F6E94B3A26}" srcOrd="15" destOrd="0" presId="urn:microsoft.com/office/officeart/2005/8/layout/cycle6"/>
    <dgm:cxn modelId="{C68E9CBB-71E2-453B-A7FA-08C273CAC494}" type="presParOf" srcId="{F9D08813-9DC5-465A-9164-D6093A0C33BB}" destId="{D5EBE2E0-D609-449F-8163-F15BFD69B872}" srcOrd="16" destOrd="0" presId="urn:microsoft.com/office/officeart/2005/8/layout/cycle6"/>
    <dgm:cxn modelId="{690300A3-F2C7-4F3C-A85F-CDC5141DEA63}" type="presParOf" srcId="{F9D08813-9DC5-465A-9164-D6093A0C33BB}" destId="{2AD21E60-7678-4FD1-8DE9-691E6DBCC83C}"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CBA59-5FE1-46FC-94CD-FE31550BE539}">
      <dsp:nvSpPr>
        <dsp:cNvPr id="0" name=""/>
        <dsp:cNvSpPr/>
      </dsp:nvSpPr>
      <dsp:spPr>
        <a:xfrm>
          <a:off x="3188793" y="-70117"/>
          <a:ext cx="1431517" cy="930486"/>
        </a:xfrm>
        <a:prstGeom prst="roundRect">
          <a:avLst/>
        </a:prstGeom>
        <a:solidFill>
          <a:srgbClr val="00B050"/>
        </a:solidFill>
        <a:ln w="12700" cap="flat" cmpd="sng" algn="ctr">
          <a:solidFill>
            <a:schemeClr val="tx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bg1"/>
              </a:solidFill>
              <a:latin typeface="Times New Roman" panose="02020603050405020304" pitchFamily="18" charset="0"/>
              <a:cs typeface="Times New Roman" panose="02020603050405020304" pitchFamily="18" charset="0"/>
            </a:rPr>
            <a:t>Органы прокуратуры Российской Федерации</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3234216" y="-24694"/>
        <a:ext cx="1340671" cy="839640"/>
      </dsp:txXfrm>
    </dsp:sp>
    <dsp:sp modelId="{961A0256-C8C8-4515-A226-4644E92CB05B}">
      <dsp:nvSpPr>
        <dsp:cNvPr id="0" name=""/>
        <dsp:cNvSpPr/>
      </dsp:nvSpPr>
      <dsp:spPr>
        <a:xfrm>
          <a:off x="1807322" y="413946"/>
          <a:ext cx="4383370" cy="4383370"/>
        </a:xfrm>
        <a:custGeom>
          <a:avLst/>
          <a:gdLst/>
          <a:ahLst/>
          <a:cxnLst/>
          <a:rect l="0" t="0" r="0" b="0"/>
          <a:pathLst>
            <a:path>
              <a:moveTo>
                <a:pt x="2821787" y="92529"/>
              </a:moveTo>
              <a:arcTo wR="2191685" hR="2191685" stAng="17202489" swAng="1421981"/>
            </a:path>
          </a:pathLst>
        </a:custGeom>
        <a:noFill/>
        <a:ln w="9525" cap="flat" cmpd="sng" algn="ctr">
          <a:solidFill>
            <a:schemeClr val="tx2">
              <a:lumMod val="10000"/>
            </a:schemeClr>
          </a:solidFill>
          <a:prstDash val="solid"/>
        </a:ln>
        <a:effectLst/>
      </dsp:spPr>
      <dsp:style>
        <a:lnRef idx="1">
          <a:scrgbClr r="0" g="0" b="0"/>
        </a:lnRef>
        <a:fillRef idx="0">
          <a:scrgbClr r="0" g="0" b="0"/>
        </a:fillRef>
        <a:effectRef idx="0">
          <a:scrgbClr r="0" g="0" b="0"/>
        </a:effectRef>
        <a:fontRef idx="minor"/>
      </dsp:style>
    </dsp:sp>
    <dsp:sp modelId="{E3EE038F-A0B7-4E67-965D-6F84B224D4C0}">
      <dsp:nvSpPr>
        <dsp:cNvPr id="0" name=""/>
        <dsp:cNvSpPr/>
      </dsp:nvSpPr>
      <dsp:spPr>
        <a:xfrm>
          <a:off x="5037140" y="942740"/>
          <a:ext cx="1606878" cy="1033677"/>
        </a:xfrm>
        <a:prstGeom prst="roundRect">
          <a:avLst/>
        </a:prstGeom>
        <a:solidFill>
          <a:srgbClr val="00B0F0"/>
        </a:solidFill>
        <a:ln w="12700" cap="flat" cmpd="sng" algn="ctr">
          <a:solidFill>
            <a:schemeClr val="tx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bg1"/>
              </a:solidFill>
              <a:latin typeface="Times New Roman" panose="02020603050405020304" pitchFamily="18" charset="0"/>
              <a:cs typeface="Times New Roman" panose="02020603050405020304" pitchFamily="18" charset="0"/>
            </a:rPr>
            <a:t>Иные федеральные государственные органы</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5087600" y="993200"/>
        <a:ext cx="1505958" cy="932757"/>
      </dsp:txXfrm>
    </dsp:sp>
    <dsp:sp modelId="{A3AE51A8-1973-4C20-9371-80C0BB8C0E47}">
      <dsp:nvSpPr>
        <dsp:cNvPr id="0" name=""/>
        <dsp:cNvSpPr/>
      </dsp:nvSpPr>
      <dsp:spPr>
        <a:xfrm>
          <a:off x="1744100" y="338548"/>
          <a:ext cx="4383370" cy="4383370"/>
        </a:xfrm>
        <a:custGeom>
          <a:avLst/>
          <a:gdLst/>
          <a:ahLst/>
          <a:cxnLst/>
          <a:rect l="0" t="0" r="0" b="0"/>
          <a:pathLst>
            <a:path>
              <a:moveTo>
                <a:pt x="4314259" y="1645643"/>
              </a:moveTo>
              <a:arcTo wR="2191685" hR="2191685" stAng="20734394" swAng="1241693"/>
            </a:path>
          </a:pathLst>
        </a:custGeom>
        <a:noFill/>
        <a:ln w="9525" cap="flat" cmpd="sng" algn="ctr">
          <a:solidFill>
            <a:schemeClr val="tx2">
              <a:lumMod val="10000"/>
            </a:schemeClr>
          </a:solidFill>
          <a:prstDash val="solid"/>
        </a:ln>
        <a:effectLst/>
      </dsp:spPr>
      <dsp:style>
        <a:lnRef idx="1">
          <a:scrgbClr r="0" g="0" b="0"/>
        </a:lnRef>
        <a:fillRef idx="0">
          <a:scrgbClr r="0" g="0" b="0"/>
        </a:fillRef>
        <a:effectRef idx="0">
          <a:scrgbClr r="0" g="0" b="0"/>
        </a:effectRef>
        <a:fontRef idx="minor"/>
      </dsp:style>
    </dsp:sp>
    <dsp:sp modelId="{6B12A2A7-C6C2-462F-832D-11C263BAF679}">
      <dsp:nvSpPr>
        <dsp:cNvPr id="0" name=""/>
        <dsp:cNvSpPr/>
      </dsp:nvSpPr>
      <dsp:spPr>
        <a:xfrm>
          <a:off x="4945493" y="2777505"/>
          <a:ext cx="2034157" cy="1207212"/>
        </a:xfrm>
        <a:prstGeom prst="roundRect">
          <a:avLst/>
        </a:prstGeom>
        <a:solidFill>
          <a:srgbClr val="00B050"/>
        </a:solidFill>
        <a:ln w="12700" cap="flat" cmpd="sng" algn="ctr">
          <a:solidFill>
            <a:schemeClr val="tx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bg1"/>
              </a:solidFill>
              <a:latin typeface="Times New Roman" panose="02020603050405020304" pitchFamily="18" charset="0"/>
              <a:cs typeface="Times New Roman" panose="02020603050405020304" pitchFamily="18" charset="0"/>
            </a:rPr>
            <a:t>Государственные органы субъектов Российской Федерации</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5004424" y="2836436"/>
        <a:ext cx="1916295" cy="1089350"/>
      </dsp:txXfrm>
    </dsp:sp>
    <dsp:sp modelId="{BC976D47-4562-45CF-A0D5-4B1C408B9587}">
      <dsp:nvSpPr>
        <dsp:cNvPr id="0" name=""/>
        <dsp:cNvSpPr/>
      </dsp:nvSpPr>
      <dsp:spPr>
        <a:xfrm>
          <a:off x="1730268" y="373264"/>
          <a:ext cx="4383370" cy="4383370"/>
        </a:xfrm>
        <a:custGeom>
          <a:avLst/>
          <a:gdLst/>
          <a:ahLst/>
          <a:cxnLst/>
          <a:rect l="0" t="0" r="0" b="0"/>
          <a:pathLst>
            <a:path>
              <a:moveTo>
                <a:pt x="3855303" y="3618520"/>
              </a:moveTo>
              <a:arcTo wR="2191685" hR="2191685" stAng="2437122" swAng="1439423"/>
            </a:path>
          </a:pathLst>
        </a:custGeom>
        <a:noFill/>
        <a:ln w="9525" cap="flat" cmpd="sng" algn="ctr">
          <a:solidFill>
            <a:schemeClr val="tx2">
              <a:lumMod val="10000"/>
            </a:schemeClr>
          </a:solidFill>
          <a:prstDash val="solid"/>
        </a:ln>
        <a:effectLst/>
      </dsp:spPr>
      <dsp:style>
        <a:lnRef idx="1">
          <a:scrgbClr r="0" g="0" b="0"/>
        </a:lnRef>
        <a:fillRef idx="0">
          <a:scrgbClr r="0" g="0" b="0"/>
        </a:fillRef>
        <a:effectRef idx="0">
          <a:scrgbClr r="0" g="0" b="0"/>
        </a:effectRef>
        <a:fontRef idx="minor"/>
      </dsp:style>
    </dsp:sp>
    <dsp:sp modelId="{99E112D7-8CDB-4571-98E1-B82E4579979D}">
      <dsp:nvSpPr>
        <dsp:cNvPr id="0" name=""/>
        <dsp:cNvSpPr/>
      </dsp:nvSpPr>
      <dsp:spPr>
        <a:xfrm>
          <a:off x="3031721" y="4075723"/>
          <a:ext cx="1821605" cy="1342766"/>
        </a:xfrm>
        <a:prstGeom prst="roundRect">
          <a:avLst/>
        </a:prstGeom>
        <a:solidFill>
          <a:srgbClr val="00B0F0"/>
        </a:solidFill>
        <a:ln w="12700" cap="flat" cmpd="sng" algn="ctr">
          <a:solidFill>
            <a:schemeClr val="tx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bg1"/>
              </a:solidFill>
              <a:latin typeface="Times New Roman" panose="02020603050405020304" pitchFamily="18" charset="0"/>
              <a:cs typeface="Times New Roman" panose="02020603050405020304" pitchFamily="18" charset="0"/>
            </a:rPr>
            <a:t>Предприятия, в учреждения, организации и общественные объединения</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3097269" y="4141271"/>
        <a:ext cx="1690509" cy="1211670"/>
      </dsp:txXfrm>
    </dsp:sp>
    <dsp:sp modelId="{CE6EE344-30E3-49A5-BD91-B415ADBF924B}">
      <dsp:nvSpPr>
        <dsp:cNvPr id="0" name=""/>
        <dsp:cNvSpPr/>
      </dsp:nvSpPr>
      <dsp:spPr>
        <a:xfrm>
          <a:off x="1750839" y="363736"/>
          <a:ext cx="4383370" cy="4383370"/>
        </a:xfrm>
        <a:custGeom>
          <a:avLst/>
          <a:gdLst/>
          <a:ahLst/>
          <a:cxnLst/>
          <a:rect l="0" t="0" r="0" b="0"/>
          <a:pathLst>
            <a:path>
              <a:moveTo>
                <a:pt x="1275273" y="4182583"/>
              </a:moveTo>
              <a:arcTo wR="2191685" hR="2191685" stAng="6882999" swAng="951705"/>
            </a:path>
          </a:pathLst>
        </a:custGeom>
        <a:noFill/>
        <a:ln w="9525" cap="flat" cmpd="sng" algn="ctr">
          <a:solidFill>
            <a:schemeClr val="tx2">
              <a:lumMod val="10000"/>
            </a:schemeClr>
          </a:solidFill>
          <a:prstDash val="solid"/>
        </a:ln>
        <a:effectLst/>
      </dsp:spPr>
      <dsp:style>
        <a:lnRef idx="1">
          <a:scrgbClr r="0" g="0" b="0"/>
        </a:lnRef>
        <a:fillRef idx="0">
          <a:scrgbClr r="0" g="0" b="0"/>
        </a:fillRef>
        <a:effectRef idx="0">
          <a:scrgbClr r="0" g="0" b="0"/>
        </a:effectRef>
        <a:fontRef idx="minor"/>
      </dsp:style>
    </dsp:sp>
    <dsp:sp modelId="{66EF8F4C-9F0C-4316-9D8E-8BDA9CFE6296}">
      <dsp:nvSpPr>
        <dsp:cNvPr id="0" name=""/>
        <dsp:cNvSpPr/>
      </dsp:nvSpPr>
      <dsp:spPr>
        <a:xfrm>
          <a:off x="1036373" y="3086505"/>
          <a:ext cx="2016192" cy="1129517"/>
        </a:xfrm>
        <a:prstGeom prst="roundRect">
          <a:avLst/>
        </a:prstGeom>
        <a:solidFill>
          <a:srgbClr val="00B050"/>
        </a:solidFill>
        <a:ln w="12700" cap="flat" cmpd="sng" algn="ctr">
          <a:solidFill>
            <a:schemeClr val="tx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bg1"/>
              </a:solidFill>
              <a:latin typeface="Times New Roman" panose="02020603050405020304" pitchFamily="18" charset="0"/>
              <a:cs typeface="Times New Roman" panose="02020603050405020304" pitchFamily="18" charset="0"/>
            </a:rPr>
            <a:t>Органы местного самоуправления</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1091511" y="3141643"/>
        <a:ext cx="1905916" cy="1019241"/>
      </dsp:txXfrm>
    </dsp:sp>
    <dsp:sp modelId="{071A3610-875C-43E9-AB24-37E2DE3DCD66}">
      <dsp:nvSpPr>
        <dsp:cNvPr id="0" name=""/>
        <dsp:cNvSpPr/>
      </dsp:nvSpPr>
      <dsp:spPr>
        <a:xfrm>
          <a:off x="1750839" y="363736"/>
          <a:ext cx="4383370" cy="4383370"/>
        </a:xfrm>
        <a:custGeom>
          <a:avLst/>
          <a:gdLst/>
          <a:ahLst/>
          <a:cxnLst/>
          <a:rect l="0" t="0" r="0" b="0"/>
          <a:pathLst>
            <a:path>
              <a:moveTo>
                <a:pt x="62863" y="2712838"/>
              </a:moveTo>
              <a:arcTo wR="2191685" hR="2191685" stAng="9974644" swAng="1587439"/>
            </a:path>
          </a:pathLst>
        </a:custGeom>
        <a:noFill/>
        <a:ln w="9525" cap="flat" cmpd="sng" algn="ctr">
          <a:solidFill>
            <a:schemeClr val="tx2">
              <a:lumMod val="10000"/>
            </a:schemeClr>
          </a:solidFill>
          <a:prstDash val="solid"/>
        </a:ln>
        <a:effectLst/>
      </dsp:spPr>
      <dsp:style>
        <a:lnRef idx="1">
          <a:scrgbClr r="0" g="0" b="0"/>
        </a:lnRef>
        <a:fillRef idx="0">
          <a:scrgbClr r="0" g="0" b="0"/>
        </a:fillRef>
        <a:effectRef idx="0">
          <a:scrgbClr r="0" g="0" b="0"/>
        </a:effectRef>
        <a:fontRef idx="minor"/>
      </dsp:style>
    </dsp:sp>
    <dsp:sp modelId="{DB8F59A6-C678-4663-AC1F-09F6E94B3A26}">
      <dsp:nvSpPr>
        <dsp:cNvPr id="0" name=""/>
        <dsp:cNvSpPr/>
      </dsp:nvSpPr>
      <dsp:spPr>
        <a:xfrm>
          <a:off x="918860" y="855595"/>
          <a:ext cx="2251218" cy="1207966"/>
        </a:xfrm>
        <a:prstGeom prst="roundRect">
          <a:avLst/>
        </a:prstGeom>
        <a:solidFill>
          <a:srgbClr val="00B0F0"/>
        </a:solidFill>
        <a:ln w="127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bg1"/>
              </a:solidFill>
              <a:latin typeface="Times New Roman" panose="02020603050405020304" pitchFamily="18" charset="0"/>
              <a:cs typeface="Times New Roman" panose="02020603050405020304" pitchFamily="18" charset="0"/>
            </a:rPr>
            <a:t>Территориальные органы федеральных государственных органов</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977828" y="914563"/>
        <a:ext cx="2133282" cy="1090030"/>
      </dsp:txXfrm>
    </dsp:sp>
    <dsp:sp modelId="{2AD21E60-7678-4FD1-8DE9-691E6DBCC83C}">
      <dsp:nvSpPr>
        <dsp:cNvPr id="0" name=""/>
        <dsp:cNvSpPr/>
      </dsp:nvSpPr>
      <dsp:spPr>
        <a:xfrm>
          <a:off x="1674266" y="423291"/>
          <a:ext cx="4383370" cy="4383370"/>
        </a:xfrm>
        <a:custGeom>
          <a:avLst/>
          <a:gdLst/>
          <a:ahLst/>
          <a:cxnLst/>
          <a:rect l="0" t="0" r="0" b="0"/>
          <a:pathLst>
            <a:path>
              <a:moveTo>
                <a:pt x="890452" y="428087"/>
              </a:moveTo>
              <a:arcTo wR="2191685" hR="2191685" stAng="14014743" swAng="1094322"/>
            </a:path>
          </a:pathLst>
        </a:custGeom>
        <a:noFill/>
        <a:ln w="9525" cap="flat" cmpd="sng" algn="ctr">
          <a:solidFill>
            <a:schemeClr val="tx2">
              <a:lumMod val="1000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4D9B8-3721-46E9-B2E4-C6770993EB10}" type="datetimeFigureOut">
              <a:rPr lang="ru-RU" smtClean="0"/>
              <a:t>30.11.2021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5873B-C3D3-40F9-9B82-36A4901D244C}" type="slidenum">
              <a:rPr lang="ru-RU" smtClean="0"/>
              <a:t>‹#›</a:t>
            </a:fld>
            <a:endParaRPr lang="ru-RU"/>
          </a:p>
        </p:txBody>
      </p:sp>
    </p:spTree>
    <p:extLst>
      <p:ext uri="{BB962C8B-B14F-4D97-AF65-F5344CB8AC3E}">
        <p14:creationId xmlns:p14="http://schemas.microsoft.com/office/powerpoint/2010/main" val="392810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265873B-C3D3-40F9-9B82-36A4901D244C}" type="slidenum">
              <a:rPr lang="ru-RU" smtClean="0"/>
              <a:t>2</a:t>
            </a:fld>
            <a:endParaRPr lang="ru-RU"/>
          </a:p>
        </p:txBody>
      </p:sp>
    </p:spTree>
    <p:extLst>
      <p:ext uri="{BB962C8B-B14F-4D97-AF65-F5344CB8AC3E}">
        <p14:creationId xmlns:p14="http://schemas.microsoft.com/office/powerpoint/2010/main" val="10288191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38505F8-A3A3-4009-B2EE-26D85D4EA115}"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2632354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8505F8-A3A3-4009-B2EE-26D85D4EA115}"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127781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8505F8-A3A3-4009-B2EE-26D85D4EA115}"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165152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8505F8-A3A3-4009-B2EE-26D85D4EA115}"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2A4A3DDF-59EA-4AD8-8559-3F34F157C80C}"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87000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8505F8-A3A3-4009-B2EE-26D85D4EA115}"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789710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38505F8-A3A3-4009-B2EE-26D85D4EA115}" type="datetimeFigureOut">
              <a:rPr lang="ru-RU" smtClean="0"/>
              <a:t>30.11.2021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2208025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38505F8-A3A3-4009-B2EE-26D85D4EA115}" type="datetimeFigureOut">
              <a:rPr lang="ru-RU" smtClean="0"/>
              <a:t>30.11.2021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1836688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8505F8-A3A3-4009-B2EE-26D85D4EA115}"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2965865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38505F8-A3A3-4009-B2EE-26D85D4EA115}" type="datetimeFigureOut">
              <a:rPr lang="ru-RU" smtClean="0"/>
              <a:t>30.11.2021</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A4A3DDF-59EA-4AD8-8559-3F34F157C80C}" type="slidenum">
              <a:rPr lang="ru-RU" smtClean="0"/>
              <a:t>‹#›</a:t>
            </a:fld>
            <a:endParaRPr lang="ru-RU"/>
          </a:p>
        </p:txBody>
      </p:sp>
    </p:spTree>
    <p:extLst>
      <p:ext uri="{BB962C8B-B14F-4D97-AF65-F5344CB8AC3E}">
        <p14:creationId xmlns:p14="http://schemas.microsoft.com/office/powerpoint/2010/main" val="218372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8505F8-A3A3-4009-B2EE-26D85D4EA115}"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1598892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8505F8-A3A3-4009-B2EE-26D85D4EA115}"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3674097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38505F8-A3A3-4009-B2EE-26D85D4EA115}"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181768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38505F8-A3A3-4009-B2EE-26D85D4EA115}" type="datetimeFigureOut">
              <a:rPr lang="ru-RU" smtClean="0"/>
              <a:t>30.11.2021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746277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38505F8-A3A3-4009-B2EE-26D85D4EA115}" type="datetimeFigureOut">
              <a:rPr lang="ru-RU" smtClean="0"/>
              <a:t>30.11.2021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68009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38505F8-A3A3-4009-B2EE-26D85D4EA115}" type="datetimeFigureOut">
              <a:rPr lang="ru-RU" smtClean="0"/>
              <a:t>30.11.2021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161361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8505F8-A3A3-4009-B2EE-26D85D4EA115}"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401001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8505F8-A3A3-4009-B2EE-26D85D4EA115}"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4A3DDF-59EA-4AD8-8559-3F34F157C80C}" type="slidenum">
              <a:rPr lang="ru-RU" smtClean="0"/>
              <a:t>‹#›</a:t>
            </a:fld>
            <a:endParaRPr lang="ru-RU"/>
          </a:p>
        </p:txBody>
      </p:sp>
    </p:spTree>
    <p:extLst>
      <p:ext uri="{BB962C8B-B14F-4D97-AF65-F5344CB8AC3E}">
        <p14:creationId xmlns:p14="http://schemas.microsoft.com/office/powerpoint/2010/main" val="395142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8505F8-A3A3-4009-B2EE-26D85D4EA115}" type="datetimeFigureOut">
              <a:rPr lang="ru-RU" smtClean="0"/>
              <a:t>30.11.2021</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A4A3DDF-59EA-4AD8-8559-3F34F157C80C}" type="slidenum">
              <a:rPr lang="ru-RU" smtClean="0"/>
              <a:t>‹#›</a:t>
            </a:fld>
            <a:endParaRPr lang="ru-RU"/>
          </a:p>
        </p:txBody>
      </p:sp>
    </p:spTree>
    <p:extLst>
      <p:ext uri="{BB962C8B-B14F-4D97-AF65-F5344CB8AC3E}">
        <p14:creationId xmlns:p14="http://schemas.microsoft.com/office/powerpoint/2010/main" val="288122915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288379" y="2670920"/>
            <a:ext cx="2749617" cy="1434164"/>
          </a:xfrm>
        </p:spPr>
        <p:txBody>
          <a:bodyPr>
            <a:normAutofit/>
          </a:bodyPr>
          <a:lstStyle/>
          <a:p>
            <a:pPr algn="ctr"/>
            <a:r>
              <a:rPr lang="ru-RU" sz="1800" b="1" dirty="0" smtClean="0">
                <a:latin typeface="Times New Roman" panose="02020603050405020304" pitchFamily="18" charset="0"/>
                <a:cs typeface="Times New Roman" panose="02020603050405020304" pitchFamily="18" charset="0"/>
              </a:rPr>
              <a:t>УПРАВЛЕНИЕ ПО ПРОФИЛАКТИКЕ КОРРУПЦИОННЫХ И ИНЫХ ПРАВОНАРУШЕНИЙ</a:t>
            </a:r>
            <a:endParaRPr lang="ru-RU" sz="1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0" y="2972504"/>
            <a:ext cx="8980371" cy="830997"/>
          </a:xfrm>
          <a:prstGeom prst="rect">
            <a:avLst/>
          </a:prstGeom>
          <a:noFill/>
        </p:spPr>
        <p:txBody>
          <a:bodyPr wrap="square" rtlCol="0">
            <a:spAutoFit/>
          </a:bodyPr>
          <a:lstStyle/>
          <a:p>
            <a:pPr algn="ctr"/>
            <a:r>
              <a:rPr lang="ru-RU" sz="2400" b="1" dirty="0" smtClean="0">
                <a:solidFill>
                  <a:srgbClr val="0070C0"/>
                </a:solidFill>
                <a:latin typeface="Times New Roman" panose="02020603050405020304" pitchFamily="18" charset="0"/>
                <a:cs typeface="Times New Roman" panose="02020603050405020304" pitchFamily="18" charset="0"/>
              </a:rPr>
              <a:t>ПОРЯДОК ПРОВЕДЕНИЯ ПРОВЕРОК В ЦЕЛЯХ ПРОТИВОДЕЙСТВИЯ КОРРУПЦИИ</a:t>
            </a:r>
            <a:endParaRPr lang="ru-RU" sz="2400" b="1" dirty="0">
              <a:solidFill>
                <a:srgbClr val="0070C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3555" y="1636478"/>
            <a:ext cx="528319" cy="528319"/>
          </a:xfrm>
          <a:prstGeom prst="rect">
            <a:avLst/>
          </a:prstGeom>
        </p:spPr>
      </p:pic>
      <p:sp>
        <p:nvSpPr>
          <p:cNvPr id="7" name="Прямоугольник 6"/>
          <p:cNvSpPr/>
          <p:nvPr/>
        </p:nvSpPr>
        <p:spPr>
          <a:xfrm>
            <a:off x="2558715" y="5138899"/>
            <a:ext cx="6096000" cy="1200329"/>
          </a:xfrm>
          <a:prstGeom prst="rect">
            <a:avLst/>
          </a:prstGeom>
        </p:spPr>
        <p:txBody>
          <a:bodyPr>
            <a:spAutoFit/>
          </a:bodyPr>
          <a:lstStyle/>
          <a:p>
            <a:pPr algn="ctr"/>
            <a:r>
              <a:rPr lang="ru-RU" dirty="0">
                <a:solidFill>
                  <a:schemeClr val="tx2">
                    <a:lumMod val="10000"/>
                  </a:schemeClr>
                </a:solidFill>
                <a:latin typeface="Times New Roman" panose="02020603050405020304" pitchFamily="18" charset="0"/>
                <a:cs typeface="Times New Roman" panose="02020603050405020304" pitchFamily="18" charset="0"/>
              </a:rPr>
              <a:t>Юзвак </a:t>
            </a:r>
          </a:p>
          <a:p>
            <a:pPr algn="ctr"/>
            <a:r>
              <a:rPr lang="ru-RU" dirty="0">
                <a:solidFill>
                  <a:schemeClr val="tx2">
                    <a:lumMod val="10000"/>
                  </a:schemeClr>
                </a:solidFill>
                <a:latin typeface="Times New Roman" panose="02020603050405020304" pitchFamily="18" charset="0"/>
                <a:cs typeface="Times New Roman" panose="02020603050405020304" pitchFamily="18" charset="0"/>
              </a:rPr>
              <a:t>Светлана </a:t>
            </a:r>
            <a:r>
              <a:rPr lang="ru-RU" dirty="0" smtClean="0">
                <a:solidFill>
                  <a:schemeClr val="tx2">
                    <a:lumMod val="10000"/>
                  </a:schemeClr>
                </a:solidFill>
                <a:latin typeface="Times New Roman" panose="02020603050405020304" pitchFamily="18" charset="0"/>
                <a:cs typeface="Times New Roman" panose="02020603050405020304" pitchFamily="18" charset="0"/>
              </a:rPr>
              <a:t>Борисовна</a:t>
            </a:r>
          </a:p>
          <a:p>
            <a:pPr algn="ctr"/>
            <a:r>
              <a:rPr lang="ru-RU" dirty="0" smtClean="0">
                <a:solidFill>
                  <a:schemeClr val="tx2">
                    <a:lumMod val="10000"/>
                  </a:schemeClr>
                </a:solidFill>
                <a:latin typeface="Times New Roman" panose="02020603050405020304" pitchFamily="18" charset="0"/>
                <a:cs typeface="Times New Roman" panose="02020603050405020304" pitchFamily="18" charset="0"/>
              </a:rPr>
              <a:t> </a:t>
            </a:r>
            <a:endParaRPr lang="ru-RU" dirty="0">
              <a:solidFill>
                <a:schemeClr val="tx2">
                  <a:lumMod val="10000"/>
                </a:schemeClr>
              </a:solidFill>
              <a:latin typeface="Times New Roman" panose="02020603050405020304" pitchFamily="18" charset="0"/>
              <a:cs typeface="Times New Roman" panose="02020603050405020304" pitchFamily="18" charset="0"/>
            </a:endParaRPr>
          </a:p>
          <a:p>
            <a:pPr algn="ctr"/>
            <a:r>
              <a:rPr lang="ru-RU" dirty="0">
                <a:solidFill>
                  <a:schemeClr val="tx2">
                    <a:lumMod val="10000"/>
                  </a:schemeClr>
                </a:solidFill>
                <a:latin typeface="Times New Roman" panose="02020603050405020304" pitchFamily="18" charset="0"/>
                <a:cs typeface="Times New Roman" panose="02020603050405020304" pitchFamily="18" charset="0"/>
              </a:rPr>
              <a:t>2021 год </a:t>
            </a: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4380" y="1555193"/>
            <a:ext cx="609604" cy="609604"/>
          </a:xfrm>
          <a:prstGeom prst="rect">
            <a:avLst/>
          </a:prstGeom>
        </p:spPr>
      </p:pic>
    </p:spTree>
    <p:extLst>
      <p:ext uri="{BB962C8B-B14F-4D97-AF65-F5344CB8AC3E}">
        <p14:creationId xmlns:p14="http://schemas.microsoft.com/office/powerpoint/2010/main" val="354732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1800" b="1" dirty="0">
                <a:solidFill>
                  <a:srgbClr val="0070C0"/>
                </a:solidFill>
                <a:latin typeface="Times New Roman" panose="02020603050405020304" pitchFamily="18" charset="0"/>
                <a:cs typeface="Times New Roman" panose="02020603050405020304" pitchFamily="18" charset="0"/>
              </a:rPr>
              <a:t>Помимо информации, представленной должностным лицом кадровой </a:t>
            </a:r>
            <a:r>
              <a:rPr lang="ru-RU" sz="1800" b="1" dirty="0" smtClean="0">
                <a:solidFill>
                  <a:srgbClr val="0070C0"/>
                </a:solidFill>
                <a:latin typeface="Times New Roman" panose="02020603050405020304" pitchFamily="18" charset="0"/>
                <a:cs typeface="Times New Roman" panose="02020603050405020304" pitchFamily="18" charset="0"/>
              </a:rPr>
              <a:t>службы (по результатам анализа), </a:t>
            </a:r>
            <a:r>
              <a:rPr lang="ru-RU" sz="1800" b="1" dirty="0">
                <a:solidFill>
                  <a:srgbClr val="0070C0"/>
                </a:solidFill>
                <a:latin typeface="Times New Roman" panose="02020603050405020304" pitchFamily="18" charset="0"/>
                <a:cs typeface="Times New Roman" panose="02020603050405020304" pitchFamily="18" charset="0"/>
              </a:rPr>
              <a:t>источником информации для осуществления проверки может является достаточная информация, представленная в письменном виде в установленном порядке:</a:t>
            </a:r>
          </a:p>
        </p:txBody>
      </p:sp>
      <p:sp>
        <p:nvSpPr>
          <p:cNvPr id="3" name="Прямоугольник 2"/>
          <p:cNvSpPr/>
          <p:nvPr/>
        </p:nvSpPr>
        <p:spPr>
          <a:xfrm>
            <a:off x="763197" y="2057480"/>
            <a:ext cx="11017409" cy="3323987"/>
          </a:xfrm>
          <a:prstGeom prst="rect">
            <a:avLst/>
          </a:prstGeom>
        </p:spPr>
        <p:txBody>
          <a:bodyPr wrap="square">
            <a:spAutoFit/>
          </a:bodyPr>
          <a:lstStyle/>
          <a:p>
            <a:pPr marL="342900" indent="-342900" algn="just">
              <a:buFont typeface="+mj-lt"/>
              <a:buAutoNum type="arabicPeriod"/>
            </a:pPr>
            <a:endParaRPr lang="ru-RU" sz="1400" dirty="0" smtClean="0">
              <a:solidFill>
                <a:schemeClr val="accent6">
                  <a:lumMod val="25000"/>
                </a:schemeClr>
              </a:solidFill>
              <a:latin typeface="Georgia" panose="02040502050405020303" pitchFamily="18" charset="0"/>
            </a:endParaRP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Правоохранительными </a:t>
            </a:r>
            <a:r>
              <a:rPr lang="ru-RU" sz="1400" dirty="0">
                <a:solidFill>
                  <a:schemeClr val="tx2">
                    <a:lumMod val="10000"/>
                  </a:schemeClr>
                </a:solidFill>
                <a:latin typeface="Times New Roman" panose="02020603050405020304" pitchFamily="18" charset="0"/>
                <a:cs typeface="Times New Roman" panose="02020603050405020304" pitchFamily="18" charset="0"/>
              </a:rPr>
              <a:t>органами, иными государственными органами, органами местного самоуправления и их должностными лицами</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4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Должностным </a:t>
            </a:r>
            <a:r>
              <a:rPr lang="ru-RU" sz="1400" dirty="0">
                <a:solidFill>
                  <a:schemeClr val="tx2">
                    <a:lumMod val="10000"/>
                  </a:schemeClr>
                </a:solidFill>
                <a:latin typeface="Times New Roman" panose="02020603050405020304" pitchFamily="18" charset="0"/>
                <a:cs typeface="Times New Roman" panose="02020603050405020304" pitchFamily="18" charset="0"/>
              </a:rPr>
              <a:t>лицом, уполномоченным руководителем органа местного самоуправления, государственными служащими подразделений кадровых служб по профилактике коррупционных и иных правонарушений органов государственной власти Иркутской области, иных государственных органов Иркутской области либо должностными лицами кадровых служб указанных органов</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4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Постоянно </a:t>
            </a:r>
            <a:r>
              <a:rPr lang="ru-RU" sz="1400" dirty="0">
                <a:solidFill>
                  <a:schemeClr val="tx2">
                    <a:lumMod val="10000"/>
                  </a:schemeClr>
                </a:solidFill>
                <a:latin typeface="Times New Roman" panose="02020603050405020304" pitchFamily="18" charset="0"/>
                <a:cs typeface="Times New Roman" panose="02020603050405020304" pitchFamily="18" charset="0"/>
              </a:rPr>
              <a:t>действующими руководящими органами политических партий и зарегистрированных в соответствии с законодательством иных общероссийских общественных объединений, не являющихся политическими партиями, а также региональных отделений политических партий, межрегиональных и региональных общественных объединений</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4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Общественной </a:t>
            </a:r>
            <a:r>
              <a:rPr lang="ru-RU" sz="1400" dirty="0">
                <a:solidFill>
                  <a:schemeClr val="tx2">
                    <a:lumMod val="10000"/>
                  </a:schemeClr>
                </a:solidFill>
                <a:latin typeface="Times New Roman" panose="02020603050405020304" pitchFamily="18" charset="0"/>
                <a:cs typeface="Times New Roman" panose="02020603050405020304" pitchFamily="18" charset="0"/>
              </a:rPr>
              <a:t>палатой Российской Федерации, Общественной палатой Иркутской области и общественными палатами муниципальных образований Иркутской области</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4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Общероссийскими </a:t>
            </a:r>
            <a:r>
              <a:rPr lang="ru-RU" sz="1400" dirty="0">
                <a:solidFill>
                  <a:schemeClr val="tx2">
                    <a:lumMod val="10000"/>
                  </a:schemeClr>
                </a:solidFill>
                <a:latin typeface="Times New Roman" panose="02020603050405020304" pitchFamily="18" charset="0"/>
                <a:cs typeface="Times New Roman" panose="02020603050405020304" pitchFamily="18" charset="0"/>
              </a:rPr>
              <a:t>и региональными средствами массовой информации.</a:t>
            </a:r>
          </a:p>
        </p:txBody>
      </p:sp>
      <p:sp>
        <p:nvSpPr>
          <p:cNvPr id="5" name="Прямоугольник 4"/>
          <p:cNvSpPr/>
          <p:nvPr/>
        </p:nvSpPr>
        <p:spPr>
          <a:xfrm>
            <a:off x="8559142" y="4782464"/>
            <a:ext cx="2817023" cy="830997"/>
          </a:xfrm>
          <a:prstGeom prst="rect">
            <a:avLst/>
          </a:prstGeom>
          <a:solidFill>
            <a:srgbClr val="0070C0"/>
          </a:solidFill>
          <a:ln w="12700">
            <a:noFill/>
          </a:ln>
        </p:spPr>
        <p:txBody>
          <a:bodyPr wrap="square">
            <a:spAutoFit/>
          </a:bodyPr>
          <a:lstStyle/>
          <a:p>
            <a:pPr algn="ctr"/>
            <a:r>
              <a:rPr lang="ru-RU" sz="1600" dirty="0">
                <a:solidFill>
                  <a:schemeClr val="bg1"/>
                </a:solidFill>
                <a:latin typeface="Times New Roman" panose="02020603050405020304" pitchFamily="18" charset="0"/>
                <a:cs typeface="Times New Roman" panose="02020603050405020304" pitchFamily="18" charset="0"/>
              </a:rPr>
              <a:t>Информация анонимного характера не может служить основанием для </a:t>
            </a:r>
            <a:r>
              <a:rPr lang="ru-RU" sz="1600" dirty="0" smtClean="0">
                <a:solidFill>
                  <a:schemeClr val="bg1"/>
                </a:solidFill>
                <a:latin typeface="Times New Roman" panose="02020603050405020304" pitchFamily="18" charset="0"/>
                <a:cs typeface="Times New Roman" panose="02020603050405020304" pitchFamily="18" charset="0"/>
              </a:rPr>
              <a:t>проверки</a:t>
            </a:r>
            <a:endParaRPr lang="ru-RU" sz="1600" dirty="0">
              <a:solidFill>
                <a:schemeClr val="bg1"/>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757943" y="5558293"/>
            <a:ext cx="5307205" cy="954107"/>
          </a:xfrm>
          <a:prstGeom prst="rect">
            <a:avLst/>
          </a:prstGeom>
          <a:solidFill>
            <a:srgbClr val="0070C0"/>
          </a:solidFill>
          <a:ln w="12700">
            <a:noFill/>
          </a:ln>
        </p:spPr>
        <p:txBody>
          <a:bodyPr wrap="square">
            <a:spAutoFit/>
          </a:bodyPr>
          <a:lstStyle/>
          <a:p>
            <a:pPr algn="ctr"/>
            <a:r>
              <a:rPr lang="ru-RU" sz="1400" dirty="0">
                <a:solidFill>
                  <a:schemeClr val="bg1"/>
                </a:solidFill>
                <a:latin typeface="Times New Roman" panose="02020603050405020304" pitchFamily="18" charset="0"/>
                <a:cs typeface="Times New Roman" panose="02020603050405020304" pitchFamily="18" charset="0"/>
              </a:rPr>
              <a:t>Чаще всего информация, являющаяся основанием для проведения проверки, представляется органами прокуратуры (представления об устранении нарушений законодательства о противодействии коррупции</a:t>
            </a:r>
            <a:r>
              <a:rPr lang="ru-RU" sz="1400" dirty="0" smtClean="0">
                <a:solidFill>
                  <a:schemeClr val="bg1"/>
                </a:solidFill>
                <a:latin typeface="Times New Roman" panose="02020603050405020304" pitchFamily="18" charset="0"/>
                <a:cs typeface="Times New Roman" panose="02020603050405020304" pitchFamily="18" charset="0"/>
              </a:rPr>
              <a:t>).</a:t>
            </a:r>
            <a:endParaRPr lang="ru-RU" sz="1400" dirty="0">
              <a:solidFill>
                <a:schemeClr val="bg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2403" y="4970163"/>
            <a:ext cx="1542237" cy="1542237"/>
          </a:xfrm>
          <a:prstGeom prst="rect">
            <a:avLst/>
          </a:prstGeom>
        </p:spPr>
      </p:pic>
      <p:sp>
        <p:nvSpPr>
          <p:cNvPr id="7" name="Прямоугольник 6"/>
          <p:cNvSpPr/>
          <p:nvPr/>
        </p:nvSpPr>
        <p:spPr>
          <a:xfrm>
            <a:off x="283579" y="2143314"/>
            <a:ext cx="479618" cy="523220"/>
          </a:xfrm>
          <a:prstGeom prst="rect">
            <a:avLst/>
          </a:prstGeom>
        </p:spPr>
        <p:txBody>
          <a:bodyPr wrap="square">
            <a:spAutoFit/>
          </a:bodyPr>
          <a:lstStyle/>
          <a:p>
            <a:pPr lvl="0"/>
            <a:r>
              <a:rPr lang="ru-RU" sz="2800" b="1" dirty="0">
                <a:solidFill>
                  <a:srgbClr val="00B050"/>
                </a:solidFill>
                <a:latin typeface="Georgia" panose="02040502050405020303" pitchFamily="18" charset="0"/>
              </a:rPr>
              <a:t>1.</a:t>
            </a:r>
          </a:p>
        </p:txBody>
      </p:sp>
      <p:sp>
        <p:nvSpPr>
          <p:cNvPr id="8" name="Прямоугольник 7"/>
          <p:cNvSpPr/>
          <p:nvPr/>
        </p:nvSpPr>
        <p:spPr>
          <a:xfrm>
            <a:off x="230234" y="2823151"/>
            <a:ext cx="527709" cy="523220"/>
          </a:xfrm>
          <a:prstGeom prst="rect">
            <a:avLst/>
          </a:prstGeom>
        </p:spPr>
        <p:txBody>
          <a:bodyPr wrap="none">
            <a:spAutoFit/>
          </a:bodyPr>
          <a:lstStyle/>
          <a:p>
            <a:pPr lvl="0"/>
            <a:r>
              <a:rPr lang="ru-RU" sz="2800" b="1" dirty="0">
                <a:solidFill>
                  <a:srgbClr val="00B050"/>
                </a:solidFill>
                <a:latin typeface="Georgia" panose="02040502050405020303" pitchFamily="18" charset="0"/>
              </a:rPr>
              <a:t>2.</a:t>
            </a:r>
          </a:p>
        </p:txBody>
      </p:sp>
      <p:sp>
        <p:nvSpPr>
          <p:cNvPr id="9" name="Прямоугольник 8"/>
          <p:cNvSpPr/>
          <p:nvPr/>
        </p:nvSpPr>
        <p:spPr>
          <a:xfrm>
            <a:off x="283579" y="3651395"/>
            <a:ext cx="527709" cy="523220"/>
          </a:xfrm>
          <a:prstGeom prst="rect">
            <a:avLst/>
          </a:prstGeom>
        </p:spPr>
        <p:txBody>
          <a:bodyPr wrap="none">
            <a:spAutoFit/>
          </a:bodyPr>
          <a:lstStyle/>
          <a:p>
            <a:pPr lvl="0"/>
            <a:r>
              <a:rPr lang="ru-RU" sz="2800" b="1" dirty="0">
                <a:solidFill>
                  <a:srgbClr val="00B050"/>
                </a:solidFill>
                <a:latin typeface="Georgia" panose="02040502050405020303" pitchFamily="18" charset="0"/>
              </a:rPr>
              <a:t>3.</a:t>
            </a:r>
          </a:p>
        </p:txBody>
      </p:sp>
      <p:sp>
        <p:nvSpPr>
          <p:cNvPr id="10" name="Прямоугольник 9"/>
          <p:cNvSpPr/>
          <p:nvPr/>
        </p:nvSpPr>
        <p:spPr>
          <a:xfrm>
            <a:off x="234193" y="4331232"/>
            <a:ext cx="535724" cy="521297"/>
          </a:xfrm>
          <a:prstGeom prst="rect">
            <a:avLst/>
          </a:prstGeom>
        </p:spPr>
        <p:txBody>
          <a:bodyPr wrap="none">
            <a:spAutoFit/>
          </a:bodyPr>
          <a:lstStyle/>
          <a:p>
            <a:pPr>
              <a:lnSpc>
                <a:spcPct val="107000"/>
              </a:lnSpc>
              <a:spcAft>
                <a:spcPts val="800"/>
              </a:spcAft>
            </a:pPr>
            <a:r>
              <a:rPr lang="ru-RU" sz="2800" b="1" dirty="0" smtClean="0">
                <a:solidFill>
                  <a:srgbClr val="00B050"/>
                </a:solidFill>
                <a:latin typeface="Georgia" panose="02040502050405020303" pitchFamily="18" charset="0"/>
                <a:ea typeface="Calibri" panose="020F0502020204030204" pitchFamily="34" charset="0"/>
                <a:cs typeface="Times New Roman" panose="02020603050405020304" pitchFamily="18" charset="0"/>
              </a:rPr>
              <a:t>4.</a:t>
            </a:r>
            <a:endParaRPr lang="ru-RU" sz="2800" b="1" dirty="0">
              <a:solidFill>
                <a:srgbClr val="00B050"/>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1" name="Прямоугольник 10"/>
          <p:cNvSpPr/>
          <p:nvPr/>
        </p:nvSpPr>
        <p:spPr>
          <a:xfrm>
            <a:off x="264342" y="4852529"/>
            <a:ext cx="518091" cy="521297"/>
          </a:xfrm>
          <a:prstGeom prst="rect">
            <a:avLst/>
          </a:prstGeom>
        </p:spPr>
        <p:txBody>
          <a:bodyPr wrap="none">
            <a:spAutoFit/>
          </a:bodyPr>
          <a:lstStyle/>
          <a:p>
            <a:pPr>
              <a:lnSpc>
                <a:spcPct val="107000"/>
              </a:lnSpc>
              <a:spcAft>
                <a:spcPts val="800"/>
              </a:spcAft>
            </a:pPr>
            <a:r>
              <a:rPr lang="ru-RU" sz="2800" b="1" dirty="0" smtClean="0">
                <a:solidFill>
                  <a:srgbClr val="00B050"/>
                </a:solidFill>
                <a:latin typeface="Georgia" panose="02040502050405020303" pitchFamily="18" charset="0"/>
                <a:ea typeface="Calibri" panose="020F0502020204030204" pitchFamily="34" charset="0"/>
                <a:cs typeface="Times New Roman" panose="02020603050405020304" pitchFamily="18" charset="0"/>
              </a:rPr>
              <a:t>5.</a:t>
            </a:r>
            <a:endParaRPr lang="ru-RU" sz="2800" b="1" dirty="0">
              <a:solidFill>
                <a:srgbClr val="00B050"/>
              </a:solidFill>
              <a:effectLst/>
              <a:latin typeface="Georgia" panose="02040502050405020303" pitchFamily="18" charset="0"/>
              <a:ea typeface="Calibri" panose="020F0502020204030204" pitchFamily="34" charset="0"/>
              <a:cs typeface="Times New Roman" panose="02020603050405020304" pitchFamily="18" charset="0"/>
            </a:endParaRPr>
          </a:p>
        </p:txBody>
      </p:sp>
      <p:cxnSp>
        <p:nvCxnSpPr>
          <p:cNvPr id="12" name="Прямая соединительная линия 11">
            <a:extLst>
              <a:ext uri="{FF2B5EF4-FFF2-40B4-BE49-F238E27FC236}">
                <a16:creationId xmlns="" xmlns:a16="http://schemas.microsoft.com/office/drawing/2014/main" id="{B5FE7C0A-D1E8-48D3-8FC5-F6200E84B79A}"/>
              </a:ext>
            </a:extLst>
          </p:cNvPr>
          <p:cNvCxnSpPr/>
          <p:nvPr/>
        </p:nvCxnSpPr>
        <p:spPr>
          <a:xfrm flipV="1">
            <a:off x="283579" y="2666534"/>
            <a:ext cx="11578907" cy="43387"/>
          </a:xfrm>
          <a:prstGeom prst="line">
            <a:avLst/>
          </a:prstGeom>
          <a:noFill/>
          <a:ln w="12700" cap="flat" cmpd="sng" algn="ctr">
            <a:solidFill>
              <a:srgbClr val="00B050"/>
            </a:solidFill>
            <a:prstDash val="dash"/>
            <a:miter lim="800000"/>
          </a:ln>
          <a:effectLst/>
        </p:spPr>
      </p:cxnSp>
      <p:cxnSp>
        <p:nvCxnSpPr>
          <p:cNvPr id="14" name="Прямая соединительная линия 13">
            <a:extLst>
              <a:ext uri="{FF2B5EF4-FFF2-40B4-BE49-F238E27FC236}">
                <a16:creationId xmlns="" xmlns:a16="http://schemas.microsoft.com/office/drawing/2014/main" id="{B5FE7C0A-D1E8-48D3-8FC5-F6200E84B79A}"/>
              </a:ext>
            </a:extLst>
          </p:cNvPr>
          <p:cNvCxnSpPr/>
          <p:nvPr/>
        </p:nvCxnSpPr>
        <p:spPr>
          <a:xfrm flipV="1">
            <a:off x="283579" y="3502988"/>
            <a:ext cx="11578907" cy="43387"/>
          </a:xfrm>
          <a:prstGeom prst="line">
            <a:avLst/>
          </a:prstGeom>
          <a:noFill/>
          <a:ln w="12700" cap="flat" cmpd="sng" algn="ctr">
            <a:solidFill>
              <a:srgbClr val="00B050"/>
            </a:solidFill>
            <a:prstDash val="dash"/>
            <a:miter lim="800000"/>
          </a:ln>
          <a:effectLst/>
        </p:spPr>
      </p:cxnSp>
      <p:cxnSp>
        <p:nvCxnSpPr>
          <p:cNvPr id="15" name="Прямая соединительная линия 14">
            <a:extLst>
              <a:ext uri="{FF2B5EF4-FFF2-40B4-BE49-F238E27FC236}">
                <a16:creationId xmlns="" xmlns:a16="http://schemas.microsoft.com/office/drawing/2014/main" id="{B5FE7C0A-D1E8-48D3-8FC5-F6200E84B79A}"/>
              </a:ext>
            </a:extLst>
          </p:cNvPr>
          <p:cNvCxnSpPr/>
          <p:nvPr/>
        </p:nvCxnSpPr>
        <p:spPr>
          <a:xfrm flipV="1">
            <a:off x="283579" y="4351441"/>
            <a:ext cx="11578907" cy="43387"/>
          </a:xfrm>
          <a:prstGeom prst="line">
            <a:avLst/>
          </a:prstGeom>
          <a:noFill/>
          <a:ln w="12700" cap="flat" cmpd="sng" algn="ctr">
            <a:solidFill>
              <a:srgbClr val="00B050"/>
            </a:solidFill>
            <a:prstDash val="dash"/>
            <a:miter lim="800000"/>
          </a:ln>
          <a:effectLst/>
        </p:spPr>
      </p:cxnSp>
      <p:cxnSp>
        <p:nvCxnSpPr>
          <p:cNvPr id="16" name="Прямая соединительная линия 15">
            <a:extLst>
              <a:ext uri="{FF2B5EF4-FFF2-40B4-BE49-F238E27FC236}">
                <a16:creationId xmlns="" xmlns:a16="http://schemas.microsoft.com/office/drawing/2014/main" id="{B5FE7C0A-D1E8-48D3-8FC5-F6200E84B79A}"/>
              </a:ext>
            </a:extLst>
          </p:cNvPr>
          <p:cNvCxnSpPr/>
          <p:nvPr/>
        </p:nvCxnSpPr>
        <p:spPr>
          <a:xfrm>
            <a:off x="264342" y="4987948"/>
            <a:ext cx="8052256" cy="42058"/>
          </a:xfrm>
          <a:prstGeom prst="line">
            <a:avLst/>
          </a:prstGeom>
          <a:noFill/>
          <a:ln w="12700" cap="flat" cmpd="sng" algn="ctr">
            <a:solidFill>
              <a:srgbClr val="00B050"/>
            </a:solidFill>
            <a:prstDash val="dash"/>
            <a:miter lim="800000"/>
          </a:ln>
          <a:effectLst/>
        </p:spPr>
      </p:cxnSp>
    </p:spTree>
    <p:extLst>
      <p:ext uri="{BB962C8B-B14F-4D97-AF65-F5344CB8AC3E}">
        <p14:creationId xmlns:p14="http://schemas.microsoft.com/office/powerpoint/2010/main" val="2021449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solidFill>
                  <a:srgbClr val="0070C0"/>
                </a:solidFill>
                <a:latin typeface="Times New Roman" panose="02020603050405020304" pitchFamily="18" charset="0"/>
                <a:cs typeface="Times New Roman" panose="02020603050405020304" pitchFamily="18" charset="0"/>
              </a:rPr>
              <a:t>Упрощенный порядок применения меры ответственности к муниципальному </a:t>
            </a:r>
            <a:r>
              <a:rPr lang="ru-RU" sz="2800" b="1" dirty="0" smtClean="0">
                <a:solidFill>
                  <a:srgbClr val="0070C0"/>
                </a:solidFill>
                <a:latin typeface="Times New Roman" panose="02020603050405020304" pitchFamily="18" charset="0"/>
                <a:cs typeface="Times New Roman" panose="02020603050405020304" pitchFamily="18" charset="0"/>
              </a:rPr>
              <a:t>служащему</a:t>
            </a:r>
            <a:endParaRPr lang="ru-RU" sz="2800" b="1" dirty="0">
              <a:solidFill>
                <a:srgbClr val="0070C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80318" y="2202903"/>
            <a:ext cx="9773495" cy="954107"/>
          </a:xfrm>
          <a:prstGeom prst="rect">
            <a:avLst/>
          </a:prstGeom>
          <a:ln w="19050">
            <a:solidFill>
              <a:srgbClr val="00B0F0"/>
            </a:solidFill>
          </a:ln>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До инициирования проверочных мероприятий в отношении муниципальных служащих может быть </a:t>
            </a:r>
            <a:r>
              <a:rPr lang="ru-RU" sz="1400" b="1" dirty="0" smtClean="0">
                <a:solidFill>
                  <a:srgbClr val="00B050"/>
                </a:solidFill>
                <a:latin typeface="Times New Roman" panose="02020603050405020304" pitchFamily="18" charset="0"/>
                <a:cs typeface="Times New Roman" panose="02020603050405020304" pitchFamily="18" charset="0"/>
              </a:rPr>
              <a:t>решен вопрос </a:t>
            </a:r>
            <a:r>
              <a:rPr lang="ru-RU" sz="1400" b="1" dirty="0">
                <a:solidFill>
                  <a:srgbClr val="00B050"/>
                </a:solidFill>
                <a:latin typeface="Times New Roman" panose="02020603050405020304" pitchFamily="18" charset="0"/>
                <a:cs typeface="Times New Roman" panose="02020603050405020304" pitchFamily="18" charset="0"/>
              </a:rPr>
              <a:t>о применении к нему меры ответственности </a:t>
            </a:r>
            <a:r>
              <a:rPr lang="ru-RU" sz="1400" b="1" dirty="0" smtClean="0">
                <a:solidFill>
                  <a:srgbClr val="00B050"/>
                </a:solidFill>
                <a:latin typeface="Times New Roman" panose="02020603050405020304" pitchFamily="18" charset="0"/>
                <a:cs typeface="Times New Roman" panose="02020603050405020304" pitchFamily="18" charset="0"/>
              </a:rPr>
              <a:t>в </a:t>
            </a:r>
            <a:r>
              <a:rPr lang="ru-RU" sz="1400" b="1" dirty="0">
                <a:solidFill>
                  <a:srgbClr val="00B050"/>
                </a:solidFill>
                <a:latin typeface="Times New Roman" panose="02020603050405020304" pitchFamily="18" charset="0"/>
                <a:cs typeface="Times New Roman" panose="02020603050405020304" pitchFamily="18" charset="0"/>
              </a:rPr>
              <a:t>соответствии с пунктом 2.1 части 3 статьи 27.1 Федерального закона от 2 марта 2007 № 25-ФЗ </a:t>
            </a:r>
            <a:r>
              <a:rPr lang="ru-RU" sz="1400" b="1" dirty="0" smtClean="0">
                <a:solidFill>
                  <a:srgbClr val="00B050"/>
                </a:solidFill>
                <a:latin typeface="Times New Roman" panose="02020603050405020304" pitchFamily="18" charset="0"/>
                <a:cs typeface="Times New Roman" panose="02020603050405020304" pitchFamily="18" charset="0"/>
              </a:rPr>
              <a:t>«</a:t>
            </a:r>
            <a:r>
              <a:rPr lang="ru-RU" sz="1400" b="1" dirty="0">
                <a:solidFill>
                  <a:srgbClr val="00B050"/>
                </a:solidFill>
                <a:latin typeface="Times New Roman" panose="02020603050405020304" pitchFamily="18" charset="0"/>
                <a:cs typeface="Times New Roman" panose="02020603050405020304" pitchFamily="18" charset="0"/>
              </a:rPr>
              <a:t>О муниципальной службе в Российской Федерации» возможно применение меры </a:t>
            </a:r>
            <a:r>
              <a:rPr lang="ru-RU" sz="1400" b="1" dirty="0" smtClean="0">
                <a:solidFill>
                  <a:srgbClr val="00B050"/>
                </a:solidFill>
                <a:latin typeface="Times New Roman" panose="02020603050405020304" pitchFamily="18" charset="0"/>
                <a:cs typeface="Times New Roman" panose="02020603050405020304" pitchFamily="18" charset="0"/>
              </a:rPr>
              <a:t>в упрощенном порядке</a:t>
            </a:r>
            <a:endParaRPr lang="ru-RU" sz="1400" b="1" dirty="0">
              <a:solidFill>
                <a:srgbClr val="00B05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680317" y="4383107"/>
            <a:ext cx="9822063" cy="1384995"/>
          </a:xfrm>
          <a:prstGeom prst="rect">
            <a:avLst/>
          </a:prstGeom>
        </p:spPr>
        <p:txBody>
          <a:bodyPr wrap="square">
            <a:spAutoFit/>
          </a:bodyPr>
          <a:lstStyle/>
          <a:p>
            <a:endParaRPr lang="ru-RU" sz="1400" dirty="0">
              <a:solidFill>
                <a:schemeClr val="tx2">
                  <a:lumMod val="10000"/>
                </a:schemeClr>
              </a:solidFill>
              <a:latin typeface="Times New Roman" panose="02020603050405020304" pitchFamily="18" charset="0"/>
              <a:cs typeface="Times New Roman" panose="02020603050405020304" pitchFamily="18" charset="0"/>
            </a:endParaRPr>
          </a:p>
          <a:p>
            <a:r>
              <a:rPr lang="ru-RU" sz="1400" b="1" dirty="0">
                <a:solidFill>
                  <a:srgbClr val="0070C0"/>
                </a:solidFill>
                <a:latin typeface="Times New Roman" panose="02020603050405020304" pitchFamily="18" charset="0"/>
                <a:cs typeface="Times New Roman" panose="02020603050405020304" pitchFamily="18" charset="0"/>
              </a:rPr>
              <a:t>В </a:t>
            </a:r>
            <a:r>
              <a:rPr lang="ru-RU" sz="1400" b="1" dirty="0" smtClean="0">
                <a:solidFill>
                  <a:srgbClr val="0070C0"/>
                </a:solidFill>
                <a:latin typeface="Times New Roman" panose="02020603050405020304" pitchFamily="18" charset="0"/>
                <a:cs typeface="Times New Roman" panose="02020603050405020304" pitchFamily="18" charset="0"/>
              </a:rPr>
              <a:t>упрощенном </a:t>
            </a:r>
            <a:r>
              <a:rPr lang="ru-RU" sz="1400" b="1" dirty="0">
                <a:solidFill>
                  <a:srgbClr val="0070C0"/>
                </a:solidFill>
                <a:latin typeface="Times New Roman" panose="02020603050405020304" pitchFamily="18" charset="0"/>
                <a:cs typeface="Times New Roman" panose="02020603050405020304" pitchFamily="18" charset="0"/>
              </a:rPr>
              <a:t>порядке возможно </a:t>
            </a:r>
            <a:endParaRPr lang="ru-RU" sz="1400" b="1" dirty="0" smtClean="0">
              <a:solidFill>
                <a:srgbClr val="0070C0"/>
              </a:solidFill>
              <a:latin typeface="Times New Roman" panose="02020603050405020304" pitchFamily="18" charset="0"/>
              <a:cs typeface="Times New Roman" panose="02020603050405020304" pitchFamily="18" charset="0"/>
            </a:endParaRPr>
          </a:p>
          <a:p>
            <a:r>
              <a:rPr lang="ru-RU" sz="1400" b="1" dirty="0" smtClean="0">
                <a:solidFill>
                  <a:srgbClr val="0070C0"/>
                </a:solidFill>
                <a:latin typeface="Times New Roman" panose="02020603050405020304" pitchFamily="18" charset="0"/>
                <a:cs typeface="Times New Roman" panose="02020603050405020304" pitchFamily="18" charset="0"/>
              </a:rPr>
              <a:t>применить следующие </a:t>
            </a:r>
            <a:r>
              <a:rPr lang="ru-RU" sz="1400" b="1" dirty="0">
                <a:solidFill>
                  <a:srgbClr val="0070C0"/>
                </a:solidFill>
                <a:latin typeface="Times New Roman" panose="02020603050405020304" pitchFamily="18" charset="0"/>
                <a:cs typeface="Times New Roman" panose="02020603050405020304" pitchFamily="18" charset="0"/>
              </a:rPr>
              <a:t>виды взысканий: </a:t>
            </a:r>
            <a:endParaRPr lang="ru-RU" sz="1400" b="1" dirty="0" smtClean="0">
              <a:solidFill>
                <a:srgbClr val="0070C0"/>
              </a:solidFill>
              <a:latin typeface="Times New Roman" panose="02020603050405020304" pitchFamily="18" charset="0"/>
              <a:cs typeface="Times New Roman" panose="02020603050405020304" pitchFamily="18" charset="0"/>
            </a:endParaRPr>
          </a:p>
          <a:p>
            <a:endParaRPr lang="ru-RU" sz="14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400" b="1" dirty="0" smtClean="0">
                <a:solidFill>
                  <a:srgbClr val="0070C0"/>
                </a:solidFill>
                <a:latin typeface="Times New Roman" panose="02020603050405020304" pitchFamily="18" charset="0"/>
                <a:cs typeface="Times New Roman" panose="02020603050405020304" pitchFamily="18" charset="0"/>
              </a:rPr>
              <a:t>ЗАМЕЧАНИЕ;</a:t>
            </a:r>
            <a:endParaRPr lang="ru-RU" sz="14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400" b="1" dirty="0" smtClean="0">
                <a:solidFill>
                  <a:srgbClr val="0070C0"/>
                </a:solidFill>
                <a:latin typeface="Times New Roman" panose="02020603050405020304" pitchFamily="18" charset="0"/>
                <a:cs typeface="Times New Roman" panose="02020603050405020304" pitchFamily="18" charset="0"/>
              </a:rPr>
              <a:t>ВЫГОВОР</a:t>
            </a:r>
            <a:endParaRPr lang="ru-RU" sz="1400" b="1" dirty="0">
              <a:solidFill>
                <a:srgbClr val="0070C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6075545" y="5044826"/>
            <a:ext cx="4426835" cy="584775"/>
          </a:xfrm>
          <a:prstGeom prst="rect">
            <a:avLst/>
          </a:prstGeom>
          <a:solidFill>
            <a:srgbClr val="E73535"/>
          </a:solidFill>
          <a:ln>
            <a:solidFill>
              <a:schemeClr val="tx2">
                <a:lumMod val="10000"/>
              </a:schemeClr>
            </a:solidFill>
          </a:ln>
          <a:effectLst/>
        </p:spPr>
        <p:txBody>
          <a:bodyPr wrap="square">
            <a:spAutoFit/>
          </a:bodyPr>
          <a:lstStyle/>
          <a:p>
            <a:r>
              <a:rPr lang="ru-RU" sz="1600" dirty="0" smtClean="0">
                <a:solidFill>
                  <a:schemeClr val="bg1"/>
                </a:solidFill>
                <a:latin typeface="Times New Roman" panose="02020603050405020304" pitchFamily="18" charset="0"/>
                <a:cs typeface="Times New Roman" panose="02020603050405020304" pitchFamily="18" charset="0"/>
              </a:rPr>
              <a:t>Взыскание </a:t>
            </a:r>
            <a:r>
              <a:rPr lang="ru-RU" sz="1600" dirty="0">
                <a:solidFill>
                  <a:schemeClr val="bg1"/>
                </a:solidFill>
                <a:latin typeface="Times New Roman" panose="02020603050405020304" pitchFamily="18" charset="0"/>
                <a:cs typeface="Times New Roman" panose="02020603050405020304" pitchFamily="18" charset="0"/>
              </a:rPr>
              <a:t>в виде увольнения в связи с утратой доверия в </a:t>
            </a:r>
            <a:r>
              <a:rPr lang="ru-RU" sz="1600" dirty="0" smtClean="0">
                <a:solidFill>
                  <a:schemeClr val="bg1"/>
                </a:solidFill>
                <a:latin typeface="Times New Roman" panose="02020603050405020304" pitchFamily="18" charset="0"/>
                <a:cs typeface="Times New Roman" panose="02020603050405020304" pitchFamily="18" charset="0"/>
              </a:rPr>
              <a:t>упрощенном </a:t>
            </a:r>
            <a:r>
              <a:rPr lang="ru-RU" sz="1600" dirty="0">
                <a:solidFill>
                  <a:schemeClr val="bg1"/>
                </a:solidFill>
                <a:latin typeface="Times New Roman" panose="02020603050405020304" pitchFamily="18" charset="0"/>
                <a:cs typeface="Times New Roman" panose="02020603050405020304" pitchFamily="18" charset="0"/>
              </a:rPr>
              <a:t>порядке не </a:t>
            </a:r>
            <a:r>
              <a:rPr lang="ru-RU" sz="1600" dirty="0" smtClean="0">
                <a:solidFill>
                  <a:schemeClr val="bg1"/>
                </a:solidFill>
                <a:latin typeface="Times New Roman" panose="02020603050405020304" pitchFamily="18" charset="0"/>
                <a:cs typeface="Times New Roman" panose="02020603050405020304" pitchFamily="18" charset="0"/>
              </a:rPr>
              <a:t>применяется </a:t>
            </a:r>
            <a:endParaRPr lang="ru-RU" sz="1600" dirty="0">
              <a:solidFill>
                <a:schemeClr val="bg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a:stretch>
            <a:fillRect/>
          </a:stretch>
        </p:blipFill>
        <p:spPr>
          <a:xfrm>
            <a:off x="5358523" y="5024395"/>
            <a:ext cx="585267" cy="585267"/>
          </a:xfrm>
          <a:prstGeom prst="rect">
            <a:avLst/>
          </a:prstGeom>
        </p:spPr>
      </p:pic>
      <p:sp>
        <p:nvSpPr>
          <p:cNvPr id="5" name="Прямоугольник 4"/>
          <p:cNvSpPr/>
          <p:nvPr/>
        </p:nvSpPr>
        <p:spPr>
          <a:xfrm>
            <a:off x="680317" y="3429000"/>
            <a:ext cx="9773495" cy="954107"/>
          </a:xfrm>
          <a:prstGeom prst="rect">
            <a:avLst/>
          </a:prstGeom>
          <a:ln w="19050">
            <a:solidFill>
              <a:srgbClr val="00B0F0"/>
            </a:solidFill>
          </a:ln>
        </p:spPr>
        <p:txBody>
          <a:bodyPr wrap="square">
            <a:spAutoFit/>
          </a:bodyPr>
          <a:lstStyle/>
          <a:p>
            <a:pPr lvl="0" algn="just"/>
            <a:r>
              <a:rPr lang="ru-RU" sz="1400" b="1" dirty="0">
                <a:solidFill>
                  <a:srgbClr val="00B050"/>
                </a:solidFill>
                <a:latin typeface="Times New Roman" panose="02020603050405020304" pitchFamily="18" charset="0"/>
                <a:cs typeface="Times New Roman" panose="02020603050405020304" pitchFamily="18" charset="0"/>
              </a:rPr>
              <a:t>Под </a:t>
            </a:r>
            <a:r>
              <a:rPr lang="ru-RU" sz="1400" b="1" dirty="0" smtClean="0">
                <a:solidFill>
                  <a:srgbClr val="00B050"/>
                </a:solidFill>
                <a:latin typeface="Times New Roman" panose="02020603050405020304" pitchFamily="18" charset="0"/>
                <a:cs typeface="Times New Roman" panose="02020603050405020304" pitchFamily="18" charset="0"/>
              </a:rPr>
              <a:t>УПРОЩЕННЫМ ПОРЯДКОМ понимается </a:t>
            </a:r>
            <a:r>
              <a:rPr lang="ru-RU" sz="1400" b="1" dirty="0">
                <a:solidFill>
                  <a:srgbClr val="00B050"/>
                </a:solidFill>
                <a:latin typeface="Times New Roman" panose="02020603050405020304" pitchFamily="18" charset="0"/>
                <a:cs typeface="Times New Roman" panose="02020603050405020304" pitchFamily="18" charset="0"/>
              </a:rPr>
              <a:t>применение мер ответственности на основании доклада подразделения кадровой службы соответствующего муниципального </a:t>
            </a:r>
            <a:r>
              <a:rPr lang="ru-RU" sz="1400" b="1" dirty="0" smtClean="0">
                <a:solidFill>
                  <a:srgbClr val="00B050"/>
                </a:solidFill>
                <a:latin typeface="Times New Roman" panose="02020603050405020304" pitchFamily="18" charset="0"/>
                <a:cs typeface="Times New Roman" panose="02020603050405020304" pitchFamily="18" charset="0"/>
              </a:rPr>
              <a:t>органа, </a:t>
            </a:r>
            <a:r>
              <a:rPr lang="ru-RU" sz="1400" b="1" dirty="0">
                <a:solidFill>
                  <a:srgbClr val="00B050"/>
                </a:solidFill>
                <a:latin typeface="Times New Roman" panose="02020603050405020304" pitchFamily="18" charset="0"/>
                <a:cs typeface="Times New Roman" panose="02020603050405020304" pitchFamily="18" charset="0"/>
              </a:rPr>
              <a:t>без проведения проверочных мероприятий в соответствии с Положением о проверке, утвержденным Указом Губернатора Иркутской области </a:t>
            </a:r>
            <a:r>
              <a:rPr lang="ru-RU" sz="1400" b="1" dirty="0" smtClean="0">
                <a:solidFill>
                  <a:srgbClr val="00B050"/>
                </a:solidFill>
                <a:latin typeface="Times New Roman" panose="02020603050405020304" pitchFamily="18" charset="0"/>
                <a:cs typeface="Times New Roman" panose="02020603050405020304" pitchFamily="18" charset="0"/>
              </a:rPr>
              <a:t/>
            </a:r>
            <a:br>
              <a:rPr lang="ru-RU" sz="1400" b="1" dirty="0" smtClean="0">
                <a:solidFill>
                  <a:srgbClr val="00B050"/>
                </a:solidFill>
                <a:latin typeface="Times New Roman" panose="02020603050405020304" pitchFamily="18" charset="0"/>
                <a:cs typeface="Times New Roman" panose="02020603050405020304" pitchFamily="18" charset="0"/>
              </a:rPr>
            </a:br>
            <a:r>
              <a:rPr lang="ru-RU" sz="1400" b="1" dirty="0" smtClean="0">
                <a:solidFill>
                  <a:srgbClr val="00B050"/>
                </a:solidFill>
                <a:latin typeface="Times New Roman" panose="02020603050405020304" pitchFamily="18" charset="0"/>
                <a:cs typeface="Times New Roman" panose="02020603050405020304" pitchFamily="18" charset="0"/>
              </a:rPr>
              <a:t>от </a:t>
            </a:r>
            <a:r>
              <a:rPr lang="ru-RU" sz="1400" b="1" dirty="0">
                <a:solidFill>
                  <a:srgbClr val="00B050"/>
                </a:solidFill>
                <a:latin typeface="Times New Roman" panose="02020603050405020304" pitchFamily="18" charset="0"/>
                <a:cs typeface="Times New Roman" panose="02020603050405020304" pitchFamily="18" charset="0"/>
              </a:rPr>
              <a:t>19 января 2017 года № </a:t>
            </a:r>
            <a:r>
              <a:rPr lang="ru-RU" sz="1400" b="1" dirty="0" smtClean="0">
                <a:solidFill>
                  <a:srgbClr val="00B050"/>
                </a:solidFill>
                <a:latin typeface="Times New Roman" panose="02020603050405020304" pitchFamily="18" charset="0"/>
                <a:cs typeface="Times New Roman" panose="02020603050405020304" pitchFamily="18" charset="0"/>
              </a:rPr>
              <a:t>7-уг</a:t>
            </a:r>
            <a:endParaRPr lang="ru-RU" sz="1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4056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4717" y="372404"/>
            <a:ext cx="9577294" cy="4708981"/>
          </a:xfrm>
          <a:prstGeom prst="rect">
            <a:avLst/>
          </a:prstGeom>
        </p:spPr>
        <p:txBody>
          <a:bodyPr wrap="square">
            <a:spAutoFit/>
          </a:bodyPr>
          <a:lstStyle/>
          <a:p>
            <a:pPr algn="ctr"/>
            <a:r>
              <a:rPr lang="ru-RU" sz="2400" b="1" dirty="0" smtClean="0">
                <a:solidFill>
                  <a:srgbClr val="0070C0"/>
                </a:solidFill>
                <a:latin typeface="Times New Roman" panose="02020603050405020304" pitchFamily="18" charset="0"/>
                <a:cs typeface="Times New Roman" panose="02020603050405020304" pitchFamily="18" charset="0"/>
              </a:rPr>
              <a:t>УСЛОВИЯ </a:t>
            </a:r>
            <a:r>
              <a:rPr lang="ru-RU" sz="2400" b="1" dirty="0">
                <a:solidFill>
                  <a:srgbClr val="0070C0"/>
                </a:solidFill>
                <a:latin typeface="Times New Roman" panose="02020603050405020304" pitchFamily="18" charset="0"/>
                <a:cs typeface="Times New Roman" panose="02020603050405020304" pitchFamily="18" charset="0"/>
              </a:rPr>
              <a:t>применения меры ответственности </a:t>
            </a:r>
            <a:r>
              <a:rPr lang="ru-RU" sz="2400" b="1" dirty="0" smtClean="0">
                <a:solidFill>
                  <a:srgbClr val="0070C0"/>
                </a:solidFill>
                <a:latin typeface="Times New Roman" panose="02020603050405020304" pitchFamily="18" charset="0"/>
                <a:cs typeface="Times New Roman" panose="02020603050405020304" pitchFamily="18" charset="0"/>
              </a:rPr>
              <a:t/>
            </a:r>
            <a:br>
              <a:rPr lang="ru-RU" sz="2400" b="1" dirty="0" smtClean="0">
                <a:solidFill>
                  <a:srgbClr val="0070C0"/>
                </a:solidFill>
                <a:latin typeface="Times New Roman" panose="02020603050405020304" pitchFamily="18" charset="0"/>
                <a:cs typeface="Times New Roman" panose="02020603050405020304" pitchFamily="18" charset="0"/>
              </a:rPr>
            </a:br>
            <a:r>
              <a:rPr lang="ru-RU" sz="2400" b="1" dirty="0" smtClean="0">
                <a:solidFill>
                  <a:srgbClr val="0070C0"/>
                </a:solidFill>
                <a:latin typeface="Times New Roman" panose="02020603050405020304" pitchFamily="18" charset="0"/>
                <a:cs typeface="Times New Roman" panose="02020603050405020304" pitchFamily="18" charset="0"/>
              </a:rPr>
              <a:t>в </a:t>
            </a:r>
            <a:r>
              <a:rPr lang="ru-RU" sz="2400" b="1" dirty="0">
                <a:solidFill>
                  <a:srgbClr val="0070C0"/>
                </a:solidFill>
                <a:latin typeface="Times New Roman" panose="02020603050405020304" pitchFamily="18" charset="0"/>
                <a:cs typeface="Times New Roman" panose="02020603050405020304" pitchFamily="18" charset="0"/>
              </a:rPr>
              <a:t>упрощенном порядке</a:t>
            </a:r>
            <a:r>
              <a:rPr lang="ru-RU" sz="2400" b="1" dirty="0" smtClean="0">
                <a:solidFill>
                  <a:srgbClr val="0070C0"/>
                </a:solidFill>
                <a:latin typeface="Times New Roman" panose="02020603050405020304" pitchFamily="18" charset="0"/>
                <a:cs typeface="Times New Roman" panose="02020603050405020304" pitchFamily="18" charset="0"/>
              </a:rPr>
              <a:t>:</a:t>
            </a:r>
          </a:p>
          <a:p>
            <a:pPr algn="just"/>
            <a:endParaRPr lang="ru-RU" dirty="0" smtClean="0">
              <a:solidFill>
                <a:schemeClr val="tx2">
                  <a:lumMod val="10000"/>
                </a:schemeClr>
              </a:solidFill>
              <a:latin typeface="Times New Roman" panose="02020603050405020304" pitchFamily="18" charset="0"/>
              <a:cs typeface="Times New Roman" panose="02020603050405020304" pitchFamily="18" charset="0"/>
            </a:endParaRPr>
          </a:p>
          <a:p>
            <a:pPr algn="just"/>
            <a:endParaRPr lang="ru-RU" dirty="0" smtClean="0">
              <a:solidFill>
                <a:schemeClr val="tx2">
                  <a:lumMod val="10000"/>
                </a:schemeClr>
              </a:solidFill>
              <a:latin typeface="Times New Roman" panose="02020603050405020304" pitchFamily="18" charset="0"/>
              <a:cs typeface="Times New Roman" panose="02020603050405020304" pitchFamily="18" charset="0"/>
            </a:endParaRPr>
          </a:p>
          <a:p>
            <a:pPr algn="just"/>
            <a:r>
              <a:rPr lang="ru-RU" b="1" dirty="0" smtClean="0">
                <a:solidFill>
                  <a:schemeClr val="tx2">
                    <a:lumMod val="10000"/>
                  </a:schemeClr>
                </a:solidFill>
                <a:latin typeface="Times New Roman" panose="02020603050405020304" pitchFamily="18" charset="0"/>
                <a:cs typeface="Times New Roman" panose="02020603050405020304" pitchFamily="18" charset="0"/>
              </a:rPr>
              <a:t>Доклад</a:t>
            </a:r>
            <a:r>
              <a:rPr lang="ru-RU" dirty="0" smtClean="0">
                <a:solidFill>
                  <a:schemeClr val="tx2">
                    <a:lumMod val="10000"/>
                  </a:schemeClr>
                </a:solidFill>
                <a:latin typeface="Times New Roman" panose="02020603050405020304" pitchFamily="18" charset="0"/>
                <a:cs typeface="Times New Roman" panose="02020603050405020304" pitchFamily="18" charset="0"/>
              </a:rPr>
              <a:t> </a:t>
            </a:r>
            <a:r>
              <a:rPr lang="ru-RU" dirty="0">
                <a:solidFill>
                  <a:schemeClr val="tx2">
                    <a:lumMod val="10000"/>
                  </a:schemeClr>
                </a:solidFill>
                <a:latin typeface="Times New Roman" panose="02020603050405020304" pitchFamily="18" charset="0"/>
                <a:cs typeface="Times New Roman" panose="02020603050405020304" pitchFamily="18" charset="0"/>
              </a:rPr>
              <a:t>подразделения кадровой службы соответствующего муниципального органа по профилактике коррупционных и иных правонарушений, содержащий фактические обстоятельства совершенного коррупционного правонарушения</a:t>
            </a:r>
            <a:r>
              <a:rPr lang="ru-RU"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b="1" dirty="0" smtClean="0">
                <a:solidFill>
                  <a:schemeClr val="tx2">
                    <a:lumMod val="10000"/>
                  </a:schemeClr>
                </a:solidFill>
                <a:latin typeface="Times New Roman" panose="02020603050405020304" pitchFamily="18" charset="0"/>
                <a:cs typeface="Times New Roman" panose="02020603050405020304" pitchFamily="18" charset="0"/>
              </a:rPr>
              <a:t>Письменное </a:t>
            </a:r>
            <a:r>
              <a:rPr lang="ru-RU" b="1" dirty="0">
                <a:solidFill>
                  <a:schemeClr val="tx2">
                    <a:lumMod val="10000"/>
                  </a:schemeClr>
                </a:solidFill>
                <a:latin typeface="Times New Roman" panose="02020603050405020304" pitchFamily="18" charset="0"/>
                <a:cs typeface="Times New Roman" panose="02020603050405020304" pitchFamily="18" charset="0"/>
              </a:rPr>
              <a:t>объяснение </a:t>
            </a:r>
            <a:r>
              <a:rPr lang="ru-RU" dirty="0">
                <a:solidFill>
                  <a:schemeClr val="tx2">
                    <a:lumMod val="10000"/>
                  </a:schemeClr>
                </a:solidFill>
                <a:latin typeface="Times New Roman" panose="02020603050405020304" pitchFamily="18" charset="0"/>
                <a:cs typeface="Times New Roman" panose="02020603050405020304" pitchFamily="18" charset="0"/>
              </a:rPr>
              <a:t>муниципального служащего</a:t>
            </a:r>
            <a:r>
              <a:rPr lang="ru-RU"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b="1" dirty="0">
                <a:solidFill>
                  <a:schemeClr val="tx2">
                    <a:lumMod val="10000"/>
                  </a:schemeClr>
                </a:solidFill>
                <a:latin typeface="Times New Roman" panose="02020603050405020304" pitchFamily="18" charset="0"/>
                <a:cs typeface="Times New Roman" panose="02020603050405020304" pitchFamily="18" charset="0"/>
              </a:rPr>
              <a:t>С</a:t>
            </a:r>
            <a:r>
              <a:rPr lang="ru-RU" b="1" dirty="0" smtClean="0">
                <a:solidFill>
                  <a:schemeClr val="tx2">
                    <a:lumMod val="10000"/>
                  </a:schemeClr>
                </a:solidFill>
                <a:latin typeface="Times New Roman" panose="02020603050405020304" pitchFamily="18" charset="0"/>
                <a:cs typeface="Times New Roman" panose="02020603050405020304" pitchFamily="18" charset="0"/>
              </a:rPr>
              <a:t>огласие</a:t>
            </a:r>
            <a:r>
              <a:rPr lang="ru-RU" dirty="0" smtClean="0">
                <a:solidFill>
                  <a:schemeClr val="tx2">
                    <a:lumMod val="10000"/>
                  </a:schemeClr>
                </a:solidFill>
                <a:latin typeface="Times New Roman" panose="02020603050405020304" pitchFamily="18" charset="0"/>
                <a:cs typeface="Times New Roman" panose="02020603050405020304" pitchFamily="18" charset="0"/>
              </a:rPr>
              <a:t> </a:t>
            </a:r>
            <a:r>
              <a:rPr lang="ru-RU" dirty="0">
                <a:solidFill>
                  <a:schemeClr val="tx2">
                    <a:lumMod val="10000"/>
                  </a:schemeClr>
                </a:solidFill>
                <a:latin typeface="Times New Roman" panose="02020603050405020304" pitchFamily="18" charset="0"/>
                <a:cs typeface="Times New Roman" panose="02020603050405020304" pitchFamily="18" charset="0"/>
              </a:rPr>
              <a:t>муниципального служащего на применение меры ответственности в упрощённом </a:t>
            </a:r>
            <a:r>
              <a:rPr lang="ru-RU" dirty="0" smtClean="0">
                <a:solidFill>
                  <a:schemeClr val="tx2">
                    <a:lumMod val="10000"/>
                  </a:schemeClr>
                </a:solidFill>
                <a:latin typeface="Times New Roman" panose="02020603050405020304" pitchFamily="18" charset="0"/>
                <a:cs typeface="Times New Roman" panose="02020603050405020304" pitchFamily="18" charset="0"/>
              </a:rPr>
              <a:t>порядке;</a:t>
            </a:r>
          </a:p>
          <a:p>
            <a:pPr algn="just"/>
            <a:endParaRPr lang="ru-RU" dirty="0" smtClean="0">
              <a:solidFill>
                <a:schemeClr val="tx2">
                  <a:lumMod val="10000"/>
                </a:schemeClr>
              </a:solidFill>
              <a:latin typeface="Times New Roman" panose="02020603050405020304" pitchFamily="18" charset="0"/>
              <a:cs typeface="Times New Roman" panose="02020603050405020304" pitchFamily="18" charset="0"/>
            </a:endParaRPr>
          </a:p>
          <a:p>
            <a:pPr algn="just"/>
            <a:r>
              <a:rPr lang="ru-RU" b="1" dirty="0">
                <a:solidFill>
                  <a:schemeClr val="tx2">
                    <a:lumMod val="10000"/>
                  </a:schemeClr>
                </a:solidFill>
                <a:latin typeface="Times New Roman" panose="02020603050405020304" pitchFamily="18" charset="0"/>
                <a:cs typeface="Times New Roman" panose="02020603050405020304" pitchFamily="18" charset="0"/>
              </a:rPr>
              <a:t>П</a:t>
            </a:r>
            <a:r>
              <a:rPr lang="ru-RU" b="1" dirty="0" smtClean="0">
                <a:solidFill>
                  <a:schemeClr val="tx2">
                    <a:lumMod val="10000"/>
                  </a:schemeClr>
                </a:solidFill>
                <a:latin typeface="Times New Roman" panose="02020603050405020304" pitchFamily="18" charset="0"/>
                <a:cs typeface="Times New Roman" panose="02020603050405020304" pitchFamily="18" charset="0"/>
              </a:rPr>
              <a:t>ризнание </a:t>
            </a:r>
            <a:r>
              <a:rPr lang="ru-RU" dirty="0">
                <a:solidFill>
                  <a:schemeClr val="tx2">
                    <a:lumMod val="10000"/>
                  </a:schemeClr>
                </a:solidFill>
                <a:latin typeface="Times New Roman" panose="02020603050405020304" pitchFamily="18" charset="0"/>
                <a:cs typeface="Times New Roman" panose="02020603050405020304" pitchFamily="18" charset="0"/>
              </a:rPr>
              <a:t>муниципальным служащим </a:t>
            </a:r>
            <a:r>
              <a:rPr lang="ru-RU" b="1" dirty="0">
                <a:solidFill>
                  <a:schemeClr val="tx2">
                    <a:lumMod val="10000"/>
                  </a:schemeClr>
                </a:solidFill>
                <a:latin typeface="Times New Roman" panose="02020603050405020304" pitchFamily="18" charset="0"/>
                <a:cs typeface="Times New Roman" panose="02020603050405020304" pitchFamily="18" charset="0"/>
              </a:rPr>
              <a:t>факта совершения </a:t>
            </a:r>
            <a:r>
              <a:rPr lang="ru-RU" dirty="0">
                <a:solidFill>
                  <a:schemeClr val="tx2">
                    <a:lumMod val="10000"/>
                  </a:schemeClr>
                </a:solidFill>
                <a:latin typeface="Times New Roman" panose="02020603050405020304" pitchFamily="18" charset="0"/>
                <a:cs typeface="Times New Roman" panose="02020603050405020304" pitchFamily="18" charset="0"/>
              </a:rPr>
              <a:t>им коррупционного </a:t>
            </a:r>
            <a:r>
              <a:rPr lang="ru-RU" dirty="0" smtClean="0">
                <a:solidFill>
                  <a:schemeClr val="tx2">
                    <a:lumMod val="10000"/>
                  </a:schemeClr>
                </a:solidFill>
                <a:latin typeface="Times New Roman" panose="02020603050405020304" pitchFamily="18" charset="0"/>
                <a:cs typeface="Times New Roman" panose="02020603050405020304" pitchFamily="18" charset="0"/>
              </a:rPr>
              <a:t>правонарушения</a:t>
            </a:r>
          </a:p>
          <a:p>
            <a:endParaRPr lang="ru-RU" dirty="0">
              <a:solidFill>
                <a:schemeClr val="tx2">
                  <a:lumMod val="10000"/>
                </a:schemeClr>
              </a:solidFill>
              <a:latin typeface="Georgia" panose="02040502050405020303" pitchFamily="18" charset="0"/>
            </a:endParaRPr>
          </a:p>
        </p:txBody>
      </p:sp>
      <p:sp>
        <p:nvSpPr>
          <p:cNvPr id="3" name="Прямоугольник 2"/>
          <p:cNvSpPr/>
          <p:nvPr/>
        </p:nvSpPr>
        <p:spPr>
          <a:xfrm>
            <a:off x="2407657" y="5243330"/>
            <a:ext cx="6359950" cy="923330"/>
          </a:xfrm>
          <a:prstGeom prst="rect">
            <a:avLst/>
          </a:prstGeom>
          <a:solidFill>
            <a:srgbClr val="3399FF"/>
          </a:solidFill>
          <a:ln>
            <a:solidFill>
              <a:schemeClr val="tx2">
                <a:lumMod val="25000"/>
              </a:schemeClr>
            </a:solidFill>
          </a:ln>
          <a:effectLst/>
        </p:spPr>
        <p:txBody>
          <a:bodyPr wrap="square">
            <a:spAutoFit/>
          </a:bodyPr>
          <a:lstStyle/>
          <a:p>
            <a:pPr algn="just"/>
            <a:r>
              <a:rPr lang="ru-RU" dirty="0">
                <a:solidFill>
                  <a:schemeClr val="tx2">
                    <a:lumMod val="10000"/>
                  </a:schemeClr>
                </a:solidFill>
                <a:latin typeface="Times New Roman" panose="02020603050405020304" pitchFamily="18" charset="0"/>
                <a:cs typeface="Times New Roman" panose="02020603050405020304" pitchFamily="18" charset="0"/>
              </a:rPr>
              <a:t>Подготовив указанные документы рекомендуется их направить представителю нанимателя (работодателю) одновременно с проектом акта о применении меры </a:t>
            </a:r>
            <a:r>
              <a:rPr lang="ru-RU" dirty="0" smtClean="0">
                <a:solidFill>
                  <a:schemeClr val="tx2">
                    <a:lumMod val="10000"/>
                  </a:schemeClr>
                </a:solidFill>
                <a:latin typeface="Times New Roman" panose="02020603050405020304" pitchFamily="18" charset="0"/>
                <a:cs typeface="Times New Roman" panose="02020603050405020304" pitchFamily="18" charset="0"/>
              </a:rPr>
              <a:t>ответственности</a:t>
            </a:r>
            <a:endParaRPr lang="ru-RU" dirty="0">
              <a:solidFill>
                <a:schemeClr val="tx2">
                  <a:lumMod val="10000"/>
                </a:schemeClr>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4008" y="5341781"/>
            <a:ext cx="726428" cy="726428"/>
          </a:xfrm>
          <a:prstGeom prst="rect">
            <a:avLst/>
          </a:prstGeom>
        </p:spPr>
      </p:pic>
      <p:sp>
        <p:nvSpPr>
          <p:cNvPr id="8" name="Прямоугольник 7"/>
          <p:cNvSpPr/>
          <p:nvPr/>
        </p:nvSpPr>
        <p:spPr>
          <a:xfrm>
            <a:off x="341243" y="1721728"/>
            <a:ext cx="479618" cy="523220"/>
          </a:xfrm>
          <a:prstGeom prst="rect">
            <a:avLst/>
          </a:prstGeom>
        </p:spPr>
        <p:txBody>
          <a:bodyPr wrap="square">
            <a:spAutoFit/>
          </a:bodyPr>
          <a:lstStyle/>
          <a:p>
            <a:pPr lvl="0"/>
            <a:r>
              <a:rPr lang="ru-RU" sz="2800" b="1" dirty="0">
                <a:solidFill>
                  <a:srgbClr val="00B050"/>
                </a:solidFill>
                <a:latin typeface="Georgia" panose="02040502050405020303" pitchFamily="18" charset="0"/>
              </a:rPr>
              <a:t>1.</a:t>
            </a:r>
          </a:p>
        </p:txBody>
      </p:sp>
      <p:sp>
        <p:nvSpPr>
          <p:cNvPr id="9" name="Прямоугольник 8"/>
          <p:cNvSpPr/>
          <p:nvPr/>
        </p:nvSpPr>
        <p:spPr>
          <a:xfrm>
            <a:off x="317197" y="2588395"/>
            <a:ext cx="527709" cy="523220"/>
          </a:xfrm>
          <a:prstGeom prst="rect">
            <a:avLst/>
          </a:prstGeom>
        </p:spPr>
        <p:txBody>
          <a:bodyPr wrap="none">
            <a:spAutoFit/>
          </a:bodyPr>
          <a:lstStyle/>
          <a:p>
            <a:pPr lvl="0"/>
            <a:r>
              <a:rPr lang="ru-RU" sz="2800" b="1" dirty="0">
                <a:solidFill>
                  <a:srgbClr val="00B050"/>
                </a:solidFill>
                <a:latin typeface="Georgia" panose="02040502050405020303" pitchFamily="18" charset="0"/>
              </a:rPr>
              <a:t>2.</a:t>
            </a:r>
          </a:p>
        </p:txBody>
      </p:sp>
      <p:pic>
        <p:nvPicPr>
          <p:cNvPr id="10" name="Рисунок 9"/>
          <p:cNvPicPr>
            <a:picLocks noChangeAspect="1"/>
          </p:cNvPicPr>
          <p:nvPr/>
        </p:nvPicPr>
        <p:blipFill>
          <a:blip r:embed="rId3"/>
          <a:stretch>
            <a:fillRect/>
          </a:stretch>
        </p:blipFill>
        <p:spPr>
          <a:xfrm>
            <a:off x="196969" y="3216287"/>
            <a:ext cx="768163" cy="755970"/>
          </a:xfrm>
          <a:prstGeom prst="rect">
            <a:avLst/>
          </a:prstGeom>
        </p:spPr>
      </p:pic>
      <p:sp>
        <p:nvSpPr>
          <p:cNvPr id="12" name="Прямоугольник 11"/>
          <p:cNvSpPr/>
          <p:nvPr/>
        </p:nvSpPr>
        <p:spPr>
          <a:xfrm>
            <a:off x="341243" y="3980305"/>
            <a:ext cx="535724" cy="521297"/>
          </a:xfrm>
          <a:prstGeom prst="rect">
            <a:avLst/>
          </a:prstGeom>
        </p:spPr>
        <p:txBody>
          <a:bodyPr wrap="none">
            <a:spAutoFit/>
          </a:bodyPr>
          <a:lstStyle/>
          <a:p>
            <a:pPr>
              <a:lnSpc>
                <a:spcPct val="107000"/>
              </a:lnSpc>
              <a:spcAft>
                <a:spcPts val="800"/>
              </a:spcAft>
            </a:pPr>
            <a:r>
              <a:rPr lang="ru-RU" sz="2800" b="1" dirty="0" smtClean="0">
                <a:solidFill>
                  <a:srgbClr val="00B050"/>
                </a:solidFill>
                <a:latin typeface="Georgia" panose="02040502050405020303" pitchFamily="18" charset="0"/>
                <a:ea typeface="Calibri" panose="020F0502020204030204" pitchFamily="34" charset="0"/>
                <a:cs typeface="Times New Roman" panose="02020603050405020304" pitchFamily="18" charset="0"/>
              </a:rPr>
              <a:t>4.</a:t>
            </a:r>
            <a:endParaRPr lang="ru-RU" sz="2800" b="1" dirty="0">
              <a:solidFill>
                <a:srgbClr val="00B050"/>
              </a:solidFill>
              <a:effectLst/>
              <a:latin typeface="Georgia" panose="02040502050405020303" pitchFamily="18" charset="0"/>
              <a:ea typeface="Calibri" panose="020F0502020204030204" pitchFamily="34" charset="0"/>
              <a:cs typeface="Times New Roman" panose="02020603050405020304" pitchFamily="18" charset="0"/>
            </a:endParaRPr>
          </a:p>
        </p:txBody>
      </p:sp>
      <p:cxnSp>
        <p:nvCxnSpPr>
          <p:cNvPr id="13" name="Прямая соединительная линия 12">
            <a:extLst>
              <a:ext uri="{FF2B5EF4-FFF2-40B4-BE49-F238E27FC236}">
                <a16:creationId xmlns="" xmlns:a16="http://schemas.microsoft.com/office/drawing/2014/main" id="{B5FE7C0A-D1E8-48D3-8FC5-F6200E84B79A}"/>
              </a:ext>
            </a:extLst>
          </p:cNvPr>
          <p:cNvCxnSpPr/>
          <p:nvPr/>
        </p:nvCxnSpPr>
        <p:spPr>
          <a:xfrm>
            <a:off x="317197" y="2678893"/>
            <a:ext cx="10004814" cy="0"/>
          </a:xfrm>
          <a:prstGeom prst="line">
            <a:avLst/>
          </a:prstGeom>
          <a:noFill/>
          <a:ln w="12700" cap="flat" cmpd="sng" algn="ctr">
            <a:solidFill>
              <a:srgbClr val="00B050"/>
            </a:solidFill>
            <a:prstDash val="dash"/>
            <a:miter lim="800000"/>
          </a:ln>
          <a:effectLst/>
        </p:spPr>
      </p:cxnSp>
      <p:cxnSp>
        <p:nvCxnSpPr>
          <p:cNvPr id="15" name="Прямая соединительная линия 14">
            <a:extLst>
              <a:ext uri="{FF2B5EF4-FFF2-40B4-BE49-F238E27FC236}">
                <a16:creationId xmlns="" xmlns:a16="http://schemas.microsoft.com/office/drawing/2014/main" id="{B5FE7C0A-D1E8-48D3-8FC5-F6200E84B79A}"/>
              </a:ext>
            </a:extLst>
          </p:cNvPr>
          <p:cNvCxnSpPr/>
          <p:nvPr/>
        </p:nvCxnSpPr>
        <p:spPr>
          <a:xfrm>
            <a:off x="317197" y="3238477"/>
            <a:ext cx="10004814" cy="0"/>
          </a:xfrm>
          <a:prstGeom prst="line">
            <a:avLst/>
          </a:prstGeom>
          <a:noFill/>
          <a:ln w="12700" cap="flat" cmpd="sng" algn="ctr">
            <a:solidFill>
              <a:srgbClr val="00B050"/>
            </a:solidFill>
            <a:prstDash val="dash"/>
            <a:miter lim="800000"/>
          </a:ln>
          <a:effectLst/>
        </p:spPr>
      </p:cxnSp>
      <p:cxnSp>
        <p:nvCxnSpPr>
          <p:cNvPr id="16" name="Прямая соединительная линия 15">
            <a:extLst>
              <a:ext uri="{FF2B5EF4-FFF2-40B4-BE49-F238E27FC236}">
                <a16:creationId xmlns="" xmlns:a16="http://schemas.microsoft.com/office/drawing/2014/main" id="{B5FE7C0A-D1E8-48D3-8FC5-F6200E84B79A}"/>
              </a:ext>
            </a:extLst>
          </p:cNvPr>
          <p:cNvCxnSpPr/>
          <p:nvPr/>
        </p:nvCxnSpPr>
        <p:spPr>
          <a:xfrm>
            <a:off x="341288" y="4058731"/>
            <a:ext cx="10004814" cy="0"/>
          </a:xfrm>
          <a:prstGeom prst="line">
            <a:avLst/>
          </a:prstGeom>
          <a:noFill/>
          <a:ln w="12700" cap="flat" cmpd="sng" algn="ctr">
            <a:solidFill>
              <a:srgbClr val="00B050"/>
            </a:solidFill>
            <a:prstDash val="dash"/>
            <a:miter lim="800000"/>
          </a:ln>
          <a:effectLst/>
        </p:spPr>
      </p:cxnSp>
      <p:sp>
        <p:nvSpPr>
          <p:cNvPr id="14" name="Стрелка вправо 66">
            <a:extLst>
              <a:ext uri="{FF2B5EF4-FFF2-40B4-BE49-F238E27FC236}">
                <a16:creationId xmlns="" xmlns:a16="http://schemas.microsoft.com/office/drawing/2014/main" id="{BAE1F523-08E8-476C-92F6-36E216300465}"/>
              </a:ext>
            </a:extLst>
          </p:cNvPr>
          <p:cNvSpPr/>
          <p:nvPr/>
        </p:nvSpPr>
        <p:spPr>
          <a:xfrm rot="5400000">
            <a:off x="5417869" y="1251853"/>
            <a:ext cx="339525" cy="286921"/>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7706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119" y="787778"/>
            <a:ext cx="6197560" cy="1080938"/>
          </a:xfrm>
        </p:spPr>
        <p:txBody>
          <a:bodyPr>
            <a:normAutofit/>
          </a:bodyPr>
          <a:lstStyle/>
          <a:p>
            <a:pPr algn="ctr"/>
            <a:r>
              <a:rPr lang="ru-RU" sz="2800" b="1" dirty="0" smtClean="0">
                <a:solidFill>
                  <a:srgbClr val="0070C0"/>
                </a:solidFill>
                <a:latin typeface="Times New Roman" panose="02020603050405020304" pitchFamily="18" charset="0"/>
                <a:cs typeface="Times New Roman" panose="02020603050405020304" pitchFamily="18" charset="0"/>
              </a:rPr>
              <a:t>Этап </a:t>
            </a:r>
            <a:r>
              <a:rPr lang="ru-RU" sz="2800" b="1" dirty="0">
                <a:solidFill>
                  <a:srgbClr val="0070C0"/>
                </a:solidFill>
                <a:latin typeface="Times New Roman" panose="02020603050405020304" pitchFamily="18" charset="0"/>
                <a:cs typeface="Times New Roman" panose="02020603050405020304" pitchFamily="18" charset="0"/>
              </a:rPr>
              <a:t>проведения проверки</a:t>
            </a:r>
          </a:p>
        </p:txBody>
      </p:sp>
      <p:sp>
        <p:nvSpPr>
          <p:cNvPr id="3" name="Прямоугольник 2"/>
          <p:cNvSpPr/>
          <p:nvPr/>
        </p:nvSpPr>
        <p:spPr>
          <a:xfrm>
            <a:off x="926308" y="3385526"/>
            <a:ext cx="5021411" cy="2554545"/>
          </a:xfrm>
          <a:prstGeom prst="rect">
            <a:avLst/>
          </a:prstGeom>
        </p:spPr>
        <p:txBody>
          <a:bodyPr wrap="square">
            <a:spAutoFit/>
          </a:bodyPr>
          <a:lstStyle/>
          <a:p>
            <a:pPr algn="just"/>
            <a:r>
              <a:rPr lang="ru-RU" sz="1600" dirty="0" smtClean="0">
                <a:solidFill>
                  <a:srgbClr val="00B050"/>
                </a:solidFill>
                <a:latin typeface="Times New Roman" panose="02020603050405020304" pitchFamily="18" charset="0"/>
                <a:cs typeface="Times New Roman" panose="02020603050405020304" pitchFamily="18" charset="0"/>
              </a:rPr>
              <a:t>Должностном лице </a:t>
            </a:r>
            <a:r>
              <a:rPr lang="ru-RU" sz="1600" dirty="0">
                <a:solidFill>
                  <a:srgbClr val="00B050"/>
                </a:solidFill>
                <a:latin typeface="Times New Roman" panose="02020603050405020304" pitchFamily="18" charset="0"/>
                <a:cs typeface="Times New Roman" panose="02020603050405020304" pitchFamily="18" charset="0"/>
              </a:rPr>
              <a:t>кадровой службы, </a:t>
            </a:r>
            <a:r>
              <a:rPr lang="ru-RU" sz="1600" dirty="0" smtClean="0">
                <a:solidFill>
                  <a:srgbClr val="00B050"/>
                </a:solidFill>
                <a:latin typeface="Times New Roman" panose="02020603050405020304" pitchFamily="18" charset="0"/>
                <a:cs typeface="Times New Roman" panose="02020603050405020304" pitchFamily="18" charset="0"/>
              </a:rPr>
              <a:t>осуществляющим </a:t>
            </a:r>
            <a:r>
              <a:rPr lang="ru-RU" sz="1600" dirty="0">
                <a:solidFill>
                  <a:srgbClr val="00B050"/>
                </a:solidFill>
                <a:latin typeface="Times New Roman" panose="02020603050405020304" pitchFamily="18" charset="0"/>
                <a:cs typeface="Times New Roman" panose="02020603050405020304" pitchFamily="18" charset="0"/>
              </a:rPr>
              <a:t>проверку</a:t>
            </a:r>
            <a:r>
              <a:rPr lang="ru-RU" sz="1600" dirty="0" smtClean="0">
                <a:solidFill>
                  <a:srgbClr val="00B050"/>
                </a:solidFill>
                <a:latin typeface="Times New Roman" panose="02020603050405020304" pitchFamily="18" charset="0"/>
                <a:cs typeface="Times New Roman" panose="02020603050405020304" pitchFamily="18" charset="0"/>
              </a:rPr>
              <a:t>;</a:t>
            </a:r>
          </a:p>
          <a:p>
            <a:pPr algn="just"/>
            <a:endParaRPr lang="ru-RU" sz="1600" dirty="0">
              <a:solidFill>
                <a:srgbClr val="00B050"/>
              </a:solidFill>
              <a:latin typeface="Times New Roman" panose="02020603050405020304" pitchFamily="18" charset="0"/>
              <a:cs typeface="Times New Roman" panose="02020603050405020304" pitchFamily="18" charset="0"/>
            </a:endParaRPr>
          </a:p>
          <a:p>
            <a:pPr algn="just"/>
            <a:r>
              <a:rPr lang="ru-RU" sz="1600" dirty="0">
                <a:solidFill>
                  <a:srgbClr val="00B050"/>
                </a:solidFill>
                <a:latin typeface="Times New Roman" panose="02020603050405020304" pitchFamily="18" charset="0"/>
                <a:cs typeface="Times New Roman" panose="02020603050405020304" pitchFamily="18" charset="0"/>
              </a:rPr>
              <a:t>ФИО и </a:t>
            </a:r>
            <a:r>
              <a:rPr lang="ru-RU" sz="1600" dirty="0" smtClean="0">
                <a:solidFill>
                  <a:srgbClr val="00B050"/>
                </a:solidFill>
                <a:latin typeface="Times New Roman" panose="02020603050405020304" pitchFamily="18" charset="0"/>
                <a:cs typeface="Times New Roman" panose="02020603050405020304" pitchFamily="18" charset="0"/>
              </a:rPr>
              <a:t>должности </a:t>
            </a:r>
            <a:r>
              <a:rPr lang="ru-RU" sz="1600" dirty="0">
                <a:solidFill>
                  <a:srgbClr val="00B050"/>
                </a:solidFill>
                <a:latin typeface="Times New Roman" panose="02020603050405020304" pitchFamily="18" charset="0"/>
                <a:cs typeface="Times New Roman" panose="02020603050405020304" pitchFamily="18" charset="0"/>
              </a:rPr>
              <a:t>муниципального служащего, в отношении которого необходимо провести проверку</a:t>
            </a:r>
            <a:r>
              <a:rPr lang="ru-RU" sz="1600" dirty="0" smtClean="0">
                <a:solidFill>
                  <a:srgbClr val="00B050"/>
                </a:solidFill>
                <a:latin typeface="Times New Roman" panose="02020603050405020304" pitchFamily="18" charset="0"/>
                <a:cs typeface="Times New Roman" panose="02020603050405020304" pitchFamily="18" charset="0"/>
              </a:rPr>
              <a:t>;</a:t>
            </a:r>
          </a:p>
          <a:p>
            <a:pPr algn="just"/>
            <a:endParaRPr lang="ru-RU" sz="1600" dirty="0">
              <a:solidFill>
                <a:srgbClr val="00B050"/>
              </a:solidFill>
              <a:latin typeface="Times New Roman" panose="02020603050405020304" pitchFamily="18" charset="0"/>
              <a:cs typeface="Times New Roman" panose="02020603050405020304" pitchFamily="18" charset="0"/>
            </a:endParaRPr>
          </a:p>
          <a:p>
            <a:pPr algn="just"/>
            <a:r>
              <a:rPr lang="ru-RU" sz="1600" dirty="0" smtClean="0">
                <a:solidFill>
                  <a:srgbClr val="00B050"/>
                </a:solidFill>
                <a:latin typeface="Times New Roman" panose="02020603050405020304" pitchFamily="18" charset="0"/>
                <a:cs typeface="Times New Roman" panose="02020603050405020304" pitchFamily="18" charset="0"/>
              </a:rPr>
              <a:t>Содержании </a:t>
            </a:r>
            <a:r>
              <a:rPr lang="ru-RU" sz="1600" dirty="0">
                <a:solidFill>
                  <a:srgbClr val="00B050"/>
                </a:solidFill>
                <a:latin typeface="Times New Roman" panose="02020603050405020304" pitchFamily="18" charset="0"/>
                <a:cs typeface="Times New Roman" panose="02020603050405020304" pitchFamily="18" charset="0"/>
              </a:rPr>
              <a:t>и </a:t>
            </a:r>
            <a:r>
              <a:rPr lang="ru-RU" sz="1600" dirty="0" smtClean="0">
                <a:solidFill>
                  <a:srgbClr val="00B050"/>
                </a:solidFill>
                <a:latin typeface="Times New Roman" panose="02020603050405020304" pitchFamily="18" charset="0"/>
                <a:cs typeface="Times New Roman" panose="02020603050405020304" pitchFamily="18" charset="0"/>
              </a:rPr>
              <a:t>объеме </a:t>
            </a:r>
            <a:r>
              <a:rPr lang="ru-RU" sz="1600" dirty="0">
                <a:solidFill>
                  <a:srgbClr val="00B050"/>
                </a:solidFill>
                <a:latin typeface="Times New Roman" panose="02020603050405020304" pitchFamily="18" charset="0"/>
                <a:cs typeface="Times New Roman" panose="02020603050405020304" pitchFamily="18" charset="0"/>
              </a:rPr>
              <a:t>сведений, подлежащих проверке</a:t>
            </a:r>
            <a:r>
              <a:rPr lang="ru-RU" sz="1600" dirty="0" smtClean="0">
                <a:solidFill>
                  <a:srgbClr val="00B050"/>
                </a:solidFill>
                <a:latin typeface="Times New Roman" panose="02020603050405020304" pitchFamily="18" charset="0"/>
                <a:cs typeface="Times New Roman" panose="02020603050405020304" pitchFamily="18" charset="0"/>
              </a:rPr>
              <a:t>;</a:t>
            </a:r>
          </a:p>
          <a:p>
            <a:pPr algn="just"/>
            <a:endParaRPr lang="ru-RU" sz="1600" dirty="0">
              <a:solidFill>
                <a:srgbClr val="00B050"/>
              </a:solidFill>
              <a:latin typeface="Times New Roman" panose="02020603050405020304" pitchFamily="18" charset="0"/>
              <a:cs typeface="Times New Roman" panose="02020603050405020304" pitchFamily="18" charset="0"/>
            </a:endParaRPr>
          </a:p>
          <a:p>
            <a:pPr algn="just"/>
            <a:r>
              <a:rPr lang="ru-RU" sz="1600" dirty="0" smtClean="0">
                <a:solidFill>
                  <a:srgbClr val="00B050"/>
                </a:solidFill>
                <a:latin typeface="Times New Roman" panose="02020603050405020304" pitchFamily="18" charset="0"/>
                <a:cs typeface="Times New Roman" panose="02020603050405020304" pitchFamily="18" charset="0"/>
              </a:rPr>
              <a:t>Сроке </a:t>
            </a:r>
            <a:r>
              <a:rPr lang="ru-RU" sz="1600" dirty="0">
                <a:solidFill>
                  <a:srgbClr val="00B050"/>
                </a:solidFill>
                <a:latin typeface="Times New Roman" panose="02020603050405020304" pitchFamily="18" charset="0"/>
                <a:cs typeface="Times New Roman" panose="02020603050405020304" pitchFamily="18" charset="0"/>
              </a:rPr>
              <a:t>проведения </a:t>
            </a:r>
            <a:r>
              <a:rPr lang="ru-RU" sz="1600" dirty="0" smtClean="0">
                <a:solidFill>
                  <a:srgbClr val="00B050"/>
                </a:solidFill>
                <a:latin typeface="Times New Roman" panose="02020603050405020304" pitchFamily="18" charset="0"/>
                <a:cs typeface="Times New Roman" panose="02020603050405020304" pitchFamily="18" charset="0"/>
              </a:rPr>
              <a:t>проверки</a:t>
            </a:r>
            <a:endParaRPr lang="ru-RU" sz="1600" dirty="0">
              <a:solidFill>
                <a:srgbClr val="00B05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7232821" y="3554133"/>
            <a:ext cx="2949147" cy="1569660"/>
          </a:xfrm>
          <a:prstGeom prst="rect">
            <a:avLst/>
          </a:prstGeom>
          <a:solidFill>
            <a:srgbClr val="E73535"/>
          </a:solidFill>
          <a:ln w="19050">
            <a:solidFill>
              <a:schemeClr val="tx2">
                <a:lumMod val="10000"/>
              </a:schemeClr>
            </a:solidFill>
          </a:ln>
        </p:spPr>
        <p:txBody>
          <a:bodyPr wrap="square">
            <a:spAutoFit/>
          </a:bodyPr>
          <a:lstStyle/>
          <a:p>
            <a:pPr algn="ctr"/>
            <a:r>
              <a:rPr lang="ru-RU" sz="1600" b="1" dirty="0" smtClean="0">
                <a:solidFill>
                  <a:schemeClr val="bg1"/>
                </a:solidFill>
                <a:latin typeface="Times New Roman" panose="02020603050405020304" pitchFamily="18" charset="0"/>
                <a:cs typeface="Times New Roman" panose="02020603050405020304" pitchFamily="18" charset="0"/>
              </a:rPr>
              <a:t>Правовой </a:t>
            </a:r>
            <a:r>
              <a:rPr lang="ru-RU" sz="1600" b="1" dirty="0">
                <a:solidFill>
                  <a:schemeClr val="bg1"/>
                </a:solidFill>
                <a:latin typeface="Times New Roman" panose="02020603050405020304" pitchFamily="18" charset="0"/>
                <a:cs typeface="Times New Roman" panose="02020603050405020304" pitchFamily="18" charset="0"/>
              </a:rPr>
              <a:t>акт (распоряжение) о проведении проверки принимается отдельно в отношении каждого гражданина или муниципального </a:t>
            </a:r>
            <a:r>
              <a:rPr lang="ru-RU" sz="1600" b="1" dirty="0" smtClean="0">
                <a:solidFill>
                  <a:schemeClr val="bg1"/>
                </a:solidFill>
                <a:latin typeface="Times New Roman" panose="02020603050405020304" pitchFamily="18" charset="0"/>
                <a:cs typeface="Times New Roman" panose="02020603050405020304" pitchFamily="18" charset="0"/>
              </a:rPr>
              <a:t>служащего</a:t>
            </a:r>
            <a:endParaRPr lang="ru-RU" sz="1600" b="1" dirty="0">
              <a:solidFill>
                <a:schemeClr val="bg1"/>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6399679" y="4046330"/>
            <a:ext cx="585267" cy="585267"/>
          </a:xfrm>
          <a:prstGeom prst="rect">
            <a:avLst/>
          </a:prstGeom>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697" y="917286"/>
            <a:ext cx="790528" cy="790528"/>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2821" y="917286"/>
            <a:ext cx="821923" cy="821923"/>
          </a:xfrm>
          <a:prstGeom prst="rect">
            <a:avLst/>
          </a:prstGeom>
        </p:spPr>
      </p:pic>
      <p:sp>
        <p:nvSpPr>
          <p:cNvPr id="9" name="Стрелка вправо 66">
            <a:extLst>
              <a:ext uri="{FF2B5EF4-FFF2-40B4-BE49-F238E27FC236}">
                <a16:creationId xmlns="" xmlns:a16="http://schemas.microsoft.com/office/drawing/2014/main" id="{BAE1F523-08E8-476C-92F6-36E216300465}"/>
              </a:ext>
            </a:extLst>
          </p:cNvPr>
          <p:cNvSpPr/>
          <p:nvPr/>
        </p:nvSpPr>
        <p:spPr>
          <a:xfrm>
            <a:off x="370967" y="3554133"/>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0" name="Стрелка вправо 66">
            <a:extLst>
              <a:ext uri="{FF2B5EF4-FFF2-40B4-BE49-F238E27FC236}">
                <a16:creationId xmlns="" xmlns:a16="http://schemas.microsoft.com/office/drawing/2014/main" id="{BAE1F523-08E8-476C-92F6-36E216300465}"/>
              </a:ext>
            </a:extLst>
          </p:cNvPr>
          <p:cNvSpPr/>
          <p:nvPr/>
        </p:nvSpPr>
        <p:spPr>
          <a:xfrm>
            <a:off x="370967" y="4195502"/>
            <a:ext cx="438150" cy="286921"/>
          </a:xfrm>
          <a:prstGeom prst="rightArrow">
            <a:avLst/>
          </a:prstGeom>
          <a:solidFill>
            <a:srgbClr val="6DB5F7"/>
          </a:solidFill>
          <a:ln>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1" name="Стрелка вправо 66">
            <a:extLst>
              <a:ext uri="{FF2B5EF4-FFF2-40B4-BE49-F238E27FC236}">
                <a16:creationId xmlns="" xmlns:a16="http://schemas.microsoft.com/office/drawing/2014/main" id="{BAE1F523-08E8-476C-92F6-36E216300465}"/>
              </a:ext>
            </a:extLst>
          </p:cNvPr>
          <p:cNvSpPr/>
          <p:nvPr/>
        </p:nvSpPr>
        <p:spPr>
          <a:xfrm>
            <a:off x="370967" y="4836871"/>
            <a:ext cx="438150" cy="286921"/>
          </a:xfrm>
          <a:prstGeom prst="rightArrow">
            <a:avLst/>
          </a:prstGeom>
          <a:solidFill>
            <a:srgbClr val="6DB5F7"/>
          </a:solidFill>
          <a:ln>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2" name="Стрелка вправо 66">
            <a:extLst>
              <a:ext uri="{FF2B5EF4-FFF2-40B4-BE49-F238E27FC236}">
                <a16:creationId xmlns="" xmlns:a16="http://schemas.microsoft.com/office/drawing/2014/main" id="{BAE1F523-08E8-476C-92F6-36E216300465}"/>
              </a:ext>
            </a:extLst>
          </p:cNvPr>
          <p:cNvSpPr/>
          <p:nvPr/>
        </p:nvSpPr>
        <p:spPr>
          <a:xfrm>
            <a:off x="370967" y="5653150"/>
            <a:ext cx="438150" cy="286921"/>
          </a:xfrm>
          <a:prstGeom prst="rightArrow">
            <a:avLst/>
          </a:prstGeom>
          <a:solidFill>
            <a:srgbClr val="6DB5F7"/>
          </a:solidFill>
          <a:ln>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5" name="Прямоугольник 4"/>
          <p:cNvSpPr/>
          <p:nvPr/>
        </p:nvSpPr>
        <p:spPr>
          <a:xfrm>
            <a:off x="926308" y="2199654"/>
            <a:ext cx="5021411" cy="1077218"/>
          </a:xfrm>
          <a:prstGeom prst="rect">
            <a:avLst/>
          </a:prstGeom>
          <a:ln w="19050">
            <a:solidFill>
              <a:srgbClr val="00B0F0"/>
            </a:solidFill>
          </a:ln>
        </p:spPr>
        <p:txBody>
          <a:bodyPr wrap="square">
            <a:spAutoFit/>
          </a:bodyPr>
          <a:lstStyle/>
          <a:p>
            <a:pPr lvl="0" algn="just"/>
            <a:r>
              <a:rPr lang="ru-RU" sz="1600" b="1" dirty="0">
                <a:solidFill>
                  <a:srgbClr val="00B050"/>
                </a:solidFill>
                <a:latin typeface="Times New Roman" panose="02020603050405020304" pitchFamily="18" charset="0"/>
                <a:cs typeface="Times New Roman" panose="02020603050405020304" pitchFamily="18" charset="0"/>
              </a:rPr>
              <a:t>В случае принятия решения о проведении проверки подготавливается </a:t>
            </a:r>
            <a:r>
              <a:rPr lang="ru-RU" sz="1600" b="1" dirty="0" smtClean="0">
                <a:solidFill>
                  <a:srgbClr val="00B050"/>
                </a:solidFill>
                <a:latin typeface="Times New Roman" panose="02020603050405020304" pitchFamily="18" charset="0"/>
                <a:cs typeface="Times New Roman" panose="02020603050405020304" pitchFamily="18" charset="0"/>
              </a:rPr>
              <a:t>ПРАВОВОЙ АКТ (распоряжение</a:t>
            </a:r>
            <a:r>
              <a:rPr lang="ru-RU" sz="1600" b="1" dirty="0">
                <a:solidFill>
                  <a:srgbClr val="00B050"/>
                </a:solidFill>
                <a:latin typeface="Times New Roman" panose="02020603050405020304" pitchFamily="18" charset="0"/>
                <a:cs typeface="Times New Roman" panose="02020603050405020304" pitchFamily="18" charset="0"/>
              </a:rPr>
              <a:t>) о проведении проверки, которое </a:t>
            </a:r>
            <a:r>
              <a:rPr lang="ru-RU" sz="1600" b="1" dirty="0" smtClean="0">
                <a:solidFill>
                  <a:srgbClr val="00B050"/>
                </a:solidFill>
                <a:latin typeface="Times New Roman" panose="02020603050405020304" pitchFamily="18" charset="0"/>
                <a:cs typeface="Times New Roman" panose="02020603050405020304" pitchFamily="18" charset="0"/>
              </a:rPr>
              <a:t>содержит информацию о:</a:t>
            </a:r>
            <a:endParaRPr lang="ru-RU" sz="16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533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01362"/>
            <a:ext cx="10445578" cy="1392038"/>
          </a:xfrm>
          <a:noFill/>
        </p:spPr>
        <p:txBody>
          <a:bodyPr>
            <a:normAutofit/>
          </a:bodyPr>
          <a:lstStyle/>
          <a:p>
            <a:pPr algn="ctr"/>
            <a:r>
              <a:rPr lang="ru-RU" sz="2800" b="1" dirty="0">
                <a:solidFill>
                  <a:srgbClr val="0070C0"/>
                </a:solidFill>
                <a:latin typeface="Times New Roman" panose="02020603050405020304" pitchFamily="18" charset="0"/>
                <a:cs typeface="Times New Roman" panose="02020603050405020304" pitchFamily="18" charset="0"/>
              </a:rPr>
              <a:t>Сроки проведения проверки</a:t>
            </a:r>
          </a:p>
        </p:txBody>
      </p:sp>
      <p:sp>
        <p:nvSpPr>
          <p:cNvPr id="7" name="Прямоугольник 6"/>
          <p:cNvSpPr/>
          <p:nvPr/>
        </p:nvSpPr>
        <p:spPr>
          <a:xfrm>
            <a:off x="2069965" y="2225635"/>
            <a:ext cx="2545492" cy="584775"/>
          </a:xfrm>
          <a:prstGeom prst="rect">
            <a:avLst/>
          </a:prstGeom>
          <a:noFill/>
          <a:effectLst>
            <a:softEdge rad="31750"/>
          </a:effectLst>
        </p:spPr>
        <p:txBody>
          <a:bodyPr wrap="square">
            <a:spAutoFit/>
          </a:bodyPr>
          <a:lstStyle/>
          <a:p>
            <a:pPr algn="ctr"/>
            <a:r>
              <a:rPr lang="ru-RU" sz="1600" b="1" dirty="0">
                <a:solidFill>
                  <a:schemeClr val="tx2">
                    <a:lumMod val="10000"/>
                  </a:schemeClr>
                </a:solidFill>
                <a:latin typeface="Times New Roman" panose="02020603050405020304" pitchFamily="18" charset="0"/>
                <a:cs typeface="Times New Roman" panose="02020603050405020304" pitchFamily="18" charset="0"/>
              </a:rPr>
              <a:t>Срок проведения </a:t>
            </a:r>
            <a:r>
              <a:rPr lang="ru-RU" sz="1600" b="1" dirty="0" smtClean="0">
                <a:solidFill>
                  <a:schemeClr val="tx2">
                    <a:lumMod val="10000"/>
                  </a:schemeClr>
                </a:solidFill>
                <a:latin typeface="Times New Roman" panose="02020603050405020304" pitchFamily="18" charset="0"/>
                <a:cs typeface="Times New Roman" panose="02020603050405020304" pitchFamily="18" charset="0"/>
              </a:rPr>
              <a:t>проверки</a:t>
            </a:r>
            <a:endParaRPr lang="ru-RU" sz="1600" b="1"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68772" y="4702174"/>
            <a:ext cx="6332541" cy="584775"/>
          </a:xfrm>
          <a:prstGeom prst="rect">
            <a:avLst/>
          </a:prstGeom>
          <a:noFill/>
          <a:ln w="19050">
            <a:solidFill>
              <a:srgbClr val="002060"/>
            </a:solidFill>
          </a:ln>
          <a:effectLst>
            <a:softEdge rad="31750"/>
          </a:effectLst>
        </p:spPr>
        <p:txBody>
          <a:bodyPr wrap="square">
            <a:spAutoFit/>
          </a:bodyPr>
          <a:lstStyle/>
          <a:p>
            <a:pPr algn="ctr"/>
            <a:r>
              <a:rPr lang="ru-RU" sz="1600" b="1" dirty="0" smtClean="0">
                <a:solidFill>
                  <a:srgbClr val="00B050"/>
                </a:solidFill>
                <a:latin typeface="Times New Roman" panose="02020603050405020304" pitchFamily="18" charset="0"/>
                <a:cs typeface="Times New Roman" panose="02020603050405020304" pitchFamily="18" charset="0"/>
              </a:rPr>
              <a:t>до </a:t>
            </a:r>
            <a:r>
              <a:rPr lang="ru-RU" sz="1600" b="1" dirty="0">
                <a:solidFill>
                  <a:srgbClr val="00B050"/>
                </a:solidFill>
                <a:latin typeface="Times New Roman" panose="02020603050405020304" pitchFamily="18" charset="0"/>
                <a:cs typeface="Times New Roman" panose="02020603050405020304" pitchFamily="18" charset="0"/>
              </a:rPr>
              <a:t>90 </a:t>
            </a:r>
            <a:r>
              <a:rPr lang="ru-RU" sz="1600" b="1" dirty="0" smtClean="0">
                <a:solidFill>
                  <a:srgbClr val="00B050"/>
                </a:solidFill>
                <a:latin typeface="Times New Roman" panose="02020603050405020304" pitchFamily="18" charset="0"/>
                <a:cs typeface="Times New Roman" panose="02020603050405020304" pitchFamily="18" charset="0"/>
              </a:rPr>
              <a:t>КАЛЕНДАРНЫХ </a:t>
            </a:r>
            <a:r>
              <a:rPr lang="ru-RU" sz="1600" b="1" dirty="0">
                <a:solidFill>
                  <a:srgbClr val="00B050"/>
                </a:solidFill>
                <a:latin typeface="Times New Roman" panose="02020603050405020304" pitchFamily="18" charset="0"/>
                <a:cs typeface="Times New Roman" panose="02020603050405020304" pitchFamily="18" charset="0"/>
              </a:rPr>
              <a:t>дней по решению лица, принявшего решение о проведении </a:t>
            </a:r>
            <a:r>
              <a:rPr lang="ru-RU" sz="1600" b="1" dirty="0" smtClean="0">
                <a:solidFill>
                  <a:srgbClr val="00B050"/>
                </a:solidFill>
                <a:latin typeface="Times New Roman" panose="02020603050405020304" pitchFamily="18" charset="0"/>
                <a:cs typeface="Times New Roman" panose="02020603050405020304" pitchFamily="18" charset="0"/>
              </a:rPr>
              <a:t>проверки</a:t>
            </a:r>
            <a:endParaRPr lang="ru-RU" sz="1600" b="1" dirty="0">
              <a:solidFill>
                <a:srgbClr val="00B050"/>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7644712" y="3907466"/>
            <a:ext cx="3992933" cy="2308324"/>
          </a:xfrm>
          <a:prstGeom prst="rect">
            <a:avLst/>
          </a:prstGeom>
          <a:solidFill>
            <a:srgbClr val="6DB5F7"/>
          </a:solidFill>
          <a:ln>
            <a:solidFill>
              <a:srgbClr val="0070C0"/>
            </a:solidFill>
          </a:ln>
          <a:effectLst/>
        </p:spPr>
        <p:txBody>
          <a:bodyPr wrap="square">
            <a:spAutoFit/>
          </a:bodyPr>
          <a:lstStyle/>
          <a:p>
            <a:pPr algn="just"/>
            <a:r>
              <a:rPr lang="ru-RU" sz="1600" dirty="0">
                <a:solidFill>
                  <a:schemeClr val="tx2">
                    <a:lumMod val="10000"/>
                  </a:schemeClr>
                </a:solidFill>
                <a:latin typeface="Georgia" panose="02040502050405020303" pitchFamily="18" charset="0"/>
              </a:rPr>
              <a:t>Продление срока проверки рекомендуется </a:t>
            </a:r>
            <a:r>
              <a:rPr lang="ru-RU" sz="1600" b="1" dirty="0">
                <a:solidFill>
                  <a:schemeClr val="tx2">
                    <a:lumMod val="10000"/>
                  </a:schemeClr>
                </a:solidFill>
                <a:latin typeface="Georgia" panose="02040502050405020303" pitchFamily="18" charset="0"/>
              </a:rPr>
              <a:t>обосновывать</a:t>
            </a:r>
            <a:r>
              <a:rPr lang="ru-RU" sz="1600" dirty="0">
                <a:solidFill>
                  <a:schemeClr val="tx2">
                    <a:lumMod val="10000"/>
                  </a:schemeClr>
                </a:solidFill>
                <a:latin typeface="Georgia" panose="02040502050405020303" pitchFamily="18" charset="0"/>
              </a:rPr>
              <a:t> в служебной (докладной) записке, адресованной лицу, принявшему решение о проведении проверки. В качестве оснований для продления срока проверки могут указываться, например, случаи отсутствия ответов на </a:t>
            </a:r>
            <a:r>
              <a:rPr lang="ru-RU" sz="1600" dirty="0" smtClean="0">
                <a:solidFill>
                  <a:schemeClr val="tx2">
                    <a:lumMod val="10000"/>
                  </a:schemeClr>
                </a:solidFill>
                <a:latin typeface="Georgia" panose="02040502050405020303" pitchFamily="18" charset="0"/>
              </a:rPr>
              <a:t>запросы </a:t>
            </a:r>
            <a:endParaRPr lang="ru-RU" sz="1600" dirty="0">
              <a:solidFill>
                <a:schemeClr val="tx2">
                  <a:lumMod val="10000"/>
                </a:schemeClr>
              </a:solidFill>
              <a:latin typeface="Georgia" panose="02040502050405020303" pitchFamily="18" charset="0"/>
            </a:endParaRPr>
          </a:p>
        </p:txBody>
      </p:sp>
      <p:sp>
        <p:nvSpPr>
          <p:cNvPr id="10" name="Прямоугольник 9"/>
          <p:cNvSpPr/>
          <p:nvPr/>
        </p:nvSpPr>
        <p:spPr>
          <a:xfrm>
            <a:off x="7644712" y="2947270"/>
            <a:ext cx="3992933" cy="830997"/>
          </a:xfrm>
          <a:prstGeom prst="rect">
            <a:avLst/>
          </a:prstGeom>
          <a:solidFill>
            <a:srgbClr val="6DB5F7"/>
          </a:solidFill>
          <a:ln>
            <a:solidFill>
              <a:srgbClr val="0070C0"/>
            </a:solidFill>
          </a:ln>
          <a:effectLst/>
        </p:spPr>
        <p:txBody>
          <a:bodyPr wrap="square">
            <a:spAutoFit/>
          </a:bodyPr>
          <a:lstStyle/>
          <a:p>
            <a:pPr algn="just"/>
            <a:r>
              <a:rPr lang="ru-RU" sz="1600" dirty="0">
                <a:solidFill>
                  <a:schemeClr val="tx2">
                    <a:lumMod val="10000"/>
                  </a:schemeClr>
                </a:solidFill>
                <a:latin typeface="Times New Roman" panose="02020603050405020304" pitchFamily="18" charset="0"/>
                <a:cs typeface="Times New Roman" panose="02020603050405020304" pitchFamily="18" charset="0"/>
              </a:rPr>
              <a:t>Решение о продлении срока проверки необходимо оформлять в виде правового акта (распоряжения</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endParaRPr lang="ru-RU" sz="16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568773" y="3417738"/>
            <a:ext cx="6332541" cy="584775"/>
          </a:xfrm>
          <a:prstGeom prst="rect">
            <a:avLst/>
          </a:prstGeom>
          <a:ln w="19050">
            <a:noFill/>
          </a:ln>
        </p:spPr>
        <p:txBody>
          <a:bodyPr wrap="square">
            <a:spAutoFit/>
          </a:bodyPr>
          <a:lstStyle/>
          <a:p>
            <a:pPr algn="ctr"/>
            <a:r>
              <a:rPr lang="ru-RU" sz="1600" b="1" dirty="0">
                <a:solidFill>
                  <a:srgbClr val="00B050"/>
                </a:solidFill>
                <a:latin typeface="Times New Roman" panose="02020603050405020304" pitchFamily="18" charset="0"/>
                <a:cs typeface="Times New Roman" panose="02020603050405020304" pitchFamily="18" charset="0"/>
              </a:rPr>
              <a:t>60 </a:t>
            </a:r>
            <a:r>
              <a:rPr lang="ru-RU" sz="1600" b="1" dirty="0" smtClean="0">
                <a:solidFill>
                  <a:srgbClr val="00B050"/>
                </a:solidFill>
                <a:latin typeface="Times New Roman" panose="02020603050405020304" pitchFamily="18" charset="0"/>
                <a:cs typeface="Times New Roman" panose="02020603050405020304" pitchFamily="18" charset="0"/>
              </a:rPr>
              <a:t>КАЛЕНДАРНЫХ </a:t>
            </a:r>
            <a:r>
              <a:rPr lang="ru-RU" sz="1600" b="1" dirty="0">
                <a:solidFill>
                  <a:srgbClr val="00B050"/>
                </a:solidFill>
                <a:latin typeface="Times New Roman" panose="02020603050405020304" pitchFamily="18" charset="0"/>
                <a:cs typeface="Times New Roman" panose="02020603050405020304" pitchFamily="18" charset="0"/>
              </a:rPr>
              <a:t>дней </a:t>
            </a:r>
            <a:r>
              <a:rPr lang="ru-RU" sz="1600" b="1" dirty="0" smtClean="0">
                <a:solidFill>
                  <a:srgbClr val="00B050"/>
                </a:solidFill>
                <a:latin typeface="Times New Roman" panose="02020603050405020304" pitchFamily="18" charset="0"/>
                <a:cs typeface="Times New Roman" panose="02020603050405020304" pitchFamily="18" charset="0"/>
              </a:rPr>
              <a:t>СО ДНЯ </a:t>
            </a:r>
            <a:r>
              <a:rPr lang="ru-RU" sz="1600" b="1" dirty="0">
                <a:solidFill>
                  <a:srgbClr val="00B050"/>
                </a:solidFill>
                <a:latin typeface="Times New Roman" panose="02020603050405020304" pitchFamily="18" charset="0"/>
                <a:cs typeface="Times New Roman" panose="02020603050405020304" pitchFamily="18" charset="0"/>
              </a:rPr>
              <a:t>принятия решения о ее </a:t>
            </a:r>
            <a:r>
              <a:rPr lang="ru-RU" sz="1600" b="1" dirty="0" smtClean="0">
                <a:solidFill>
                  <a:srgbClr val="00B050"/>
                </a:solidFill>
                <a:latin typeface="Times New Roman" panose="02020603050405020304" pitchFamily="18" charset="0"/>
                <a:cs typeface="Times New Roman" panose="02020603050405020304" pitchFamily="18" charset="0"/>
              </a:rPr>
              <a:t>проведении</a:t>
            </a:r>
            <a:endParaRPr lang="ru-RU" sz="1600" b="1" dirty="0">
              <a:solidFill>
                <a:srgbClr val="00B050"/>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3515675" y="4002513"/>
            <a:ext cx="1318054" cy="461665"/>
          </a:xfrm>
          <a:prstGeom prst="rect">
            <a:avLst/>
          </a:prstGeom>
        </p:spPr>
        <p:txBody>
          <a:bodyPr wrap="square">
            <a:spAutoFit/>
          </a:bodyPr>
          <a:lstStyle/>
          <a:p>
            <a:pPr algn="ctr"/>
            <a:r>
              <a:rPr lang="ru-RU" sz="1200" b="1" dirty="0">
                <a:solidFill>
                  <a:schemeClr val="tx2">
                    <a:lumMod val="10000"/>
                  </a:schemeClr>
                </a:solidFill>
                <a:latin typeface="Times New Roman" panose="02020603050405020304" pitchFamily="18" charset="0"/>
                <a:cs typeface="Times New Roman" panose="02020603050405020304" pitchFamily="18" charset="0"/>
              </a:rPr>
              <a:t>п</a:t>
            </a:r>
            <a:r>
              <a:rPr lang="ru-RU" sz="1200" b="1" dirty="0" smtClean="0">
                <a:solidFill>
                  <a:schemeClr val="tx2">
                    <a:lumMod val="10000"/>
                  </a:schemeClr>
                </a:solidFill>
                <a:latin typeface="Times New Roman" panose="02020603050405020304" pitchFamily="18" charset="0"/>
                <a:cs typeface="Times New Roman" panose="02020603050405020304" pitchFamily="18" charset="0"/>
              </a:rPr>
              <a:t>родление срока</a:t>
            </a:r>
            <a:endParaRPr lang="ru-RU" sz="1200" b="1" dirty="0">
              <a:solidFill>
                <a:schemeClr val="tx2">
                  <a:lumMod val="10000"/>
                </a:schemeClr>
              </a:solidFill>
              <a:latin typeface="Times New Roman" panose="02020603050405020304" pitchFamily="18" charset="0"/>
              <a:cs typeface="Times New Roman" panose="02020603050405020304" pitchFamily="18" charset="0"/>
            </a:endParaRPr>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2992" y="2328128"/>
            <a:ext cx="699912" cy="699912"/>
          </a:xfrm>
          <a:prstGeom prst="rect">
            <a:avLst/>
          </a:prstGeom>
        </p:spPr>
      </p:pic>
      <p:pic>
        <p:nvPicPr>
          <p:cNvPr id="23" name="Рисунок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6376" y="2095965"/>
            <a:ext cx="609604" cy="609604"/>
          </a:xfrm>
          <a:prstGeom prst="rect">
            <a:avLst/>
          </a:prstGeom>
        </p:spPr>
      </p:pic>
      <p:sp>
        <p:nvSpPr>
          <p:cNvPr id="21" name="Стрелка вправо 66">
            <a:extLst>
              <a:ext uri="{FF2B5EF4-FFF2-40B4-BE49-F238E27FC236}">
                <a16:creationId xmlns="" xmlns:a16="http://schemas.microsoft.com/office/drawing/2014/main" id="{BAE1F523-08E8-476C-92F6-36E216300465}"/>
              </a:ext>
            </a:extLst>
          </p:cNvPr>
          <p:cNvSpPr/>
          <p:nvPr/>
        </p:nvSpPr>
        <p:spPr>
          <a:xfrm>
            <a:off x="4833729" y="4142681"/>
            <a:ext cx="2562428"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6" name="Стрелка вправо 66">
            <a:extLst>
              <a:ext uri="{FF2B5EF4-FFF2-40B4-BE49-F238E27FC236}">
                <a16:creationId xmlns="" xmlns:a16="http://schemas.microsoft.com/office/drawing/2014/main" id="{BAE1F523-08E8-476C-92F6-36E216300465}"/>
              </a:ext>
            </a:extLst>
          </p:cNvPr>
          <p:cNvSpPr/>
          <p:nvPr/>
        </p:nvSpPr>
        <p:spPr>
          <a:xfrm rot="5400000">
            <a:off x="3153139" y="3002405"/>
            <a:ext cx="438150" cy="286921"/>
          </a:xfrm>
          <a:prstGeom prst="rightArrow">
            <a:avLst/>
          </a:prstGeom>
          <a:solidFill>
            <a:srgbClr val="00B050"/>
          </a:solidFill>
          <a:ln w="12700" cap="flat" cmpd="sng" algn="ctr">
            <a:solidFill>
              <a:srgbClr val="92D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7" name="Стрелка вправо 66">
            <a:extLst>
              <a:ext uri="{FF2B5EF4-FFF2-40B4-BE49-F238E27FC236}">
                <a16:creationId xmlns="" xmlns:a16="http://schemas.microsoft.com/office/drawing/2014/main" id="{BAE1F523-08E8-476C-92F6-36E216300465}"/>
              </a:ext>
            </a:extLst>
          </p:cNvPr>
          <p:cNvSpPr/>
          <p:nvPr/>
        </p:nvSpPr>
        <p:spPr>
          <a:xfrm rot="5400000">
            <a:off x="3153139" y="4154972"/>
            <a:ext cx="438150" cy="286921"/>
          </a:xfrm>
          <a:prstGeom prst="rightArrow">
            <a:avLst/>
          </a:prstGeom>
          <a:solidFill>
            <a:srgbClr val="00B050"/>
          </a:solidFill>
          <a:ln w="12700" cap="flat" cmpd="sng" algn="ctr">
            <a:solidFill>
              <a:srgbClr val="92D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70069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1474" y="1296991"/>
            <a:ext cx="7652951" cy="646331"/>
          </a:xfrm>
          <a:prstGeom prst="rect">
            <a:avLst/>
          </a:prstGeom>
          <a:noFill/>
          <a:ln>
            <a:solidFill>
              <a:srgbClr val="0070C0"/>
            </a:solidFill>
          </a:ln>
        </p:spPr>
        <p:txBody>
          <a:bodyPr wrap="square">
            <a:spAutoFit/>
          </a:bodyPr>
          <a:lstStyle/>
          <a:p>
            <a:pPr algn="ctr"/>
            <a:r>
              <a:rPr lang="ru-RU" b="1" dirty="0">
                <a:solidFill>
                  <a:srgbClr val="0070C0"/>
                </a:solidFill>
                <a:latin typeface="Times New Roman" panose="02020603050405020304" pitchFamily="18" charset="0"/>
                <a:cs typeface="Times New Roman" panose="02020603050405020304" pitchFamily="18" charset="0"/>
              </a:rPr>
              <a:t>Проверка осуществляется кадровой службой </a:t>
            </a:r>
            <a:r>
              <a:rPr lang="ru-RU" b="1" dirty="0" smtClean="0">
                <a:solidFill>
                  <a:srgbClr val="0070C0"/>
                </a:solidFill>
                <a:latin typeface="Times New Roman" panose="02020603050405020304" pitchFamily="18" charset="0"/>
                <a:cs typeface="Times New Roman" panose="02020603050405020304" pitchFamily="18" charset="0"/>
              </a:rPr>
              <a:t>САМОСТОЯТЕЛЬНО, а </a:t>
            </a:r>
            <a:r>
              <a:rPr lang="ru-RU" b="1" dirty="0">
                <a:solidFill>
                  <a:srgbClr val="0070C0"/>
                </a:solidFill>
                <a:latin typeface="Times New Roman" panose="02020603050405020304" pitchFamily="18" charset="0"/>
                <a:cs typeface="Times New Roman" panose="02020603050405020304" pitchFamily="18" charset="0"/>
              </a:rPr>
              <a:t>также путем </a:t>
            </a:r>
            <a:r>
              <a:rPr lang="ru-RU" b="1" dirty="0" smtClean="0">
                <a:solidFill>
                  <a:srgbClr val="0070C0"/>
                </a:solidFill>
                <a:latin typeface="Times New Roman" panose="02020603050405020304" pitchFamily="18" charset="0"/>
                <a:cs typeface="Times New Roman" panose="02020603050405020304" pitchFamily="18" charset="0"/>
              </a:rPr>
              <a:t>НАПРАВЛЕНИЯ ЗАПРОСОВ</a:t>
            </a:r>
            <a:endParaRPr lang="ru-RU" b="1" dirty="0">
              <a:solidFill>
                <a:srgbClr val="0070C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718450" y="3705678"/>
            <a:ext cx="3838833" cy="1323439"/>
          </a:xfrm>
          <a:prstGeom prst="rect">
            <a:avLst/>
          </a:prstGeom>
          <a:ln w="19050">
            <a:solidFill>
              <a:srgbClr val="00B050"/>
            </a:solidFill>
          </a:ln>
        </p:spPr>
        <p:txBody>
          <a:bodyPr wrap="square">
            <a:spAutoFit/>
          </a:bodyPr>
          <a:lstStyle/>
          <a:p>
            <a:pPr algn="ctr"/>
            <a:r>
              <a:rPr lang="ru-RU" sz="1600" b="1" dirty="0" smtClean="0">
                <a:solidFill>
                  <a:srgbClr val="00B050"/>
                </a:solidFill>
                <a:latin typeface="Times New Roman" panose="02020603050405020304" pitchFamily="18" charset="0"/>
                <a:cs typeface="Times New Roman" panose="02020603050405020304" pitchFamily="18" charset="0"/>
              </a:rPr>
              <a:t>Обращения </a:t>
            </a:r>
            <a:r>
              <a:rPr lang="ru-RU" sz="1600" b="1" dirty="0">
                <a:solidFill>
                  <a:srgbClr val="00B050"/>
                </a:solidFill>
                <a:latin typeface="Times New Roman" panose="02020603050405020304" pitchFamily="18" charset="0"/>
                <a:cs typeface="Times New Roman" panose="02020603050405020304" pitchFamily="18" charset="0"/>
              </a:rPr>
              <a:t>направляются Губернатору Иркутской области (специально уполномоченному заместителю Губернатора Иркутской области). </a:t>
            </a:r>
          </a:p>
        </p:txBody>
      </p:sp>
      <p:sp>
        <p:nvSpPr>
          <p:cNvPr id="4" name="Прямоугольник 3"/>
          <p:cNvSpPr/>
          <p:nvPr/>
        </p:nvSpPr>
        <p:spPr>
          <a:xfrm>
            <a:off x="6552474" y="3747283"/>
            <a:ext cx="4316627" cy="1815882"/>
          </a:xfrm>
          <a:prstGeom prst="rect">
            <a:avLst/>
          </a:prstGeom>
          <a:solidFill>
            <a:srgbClr val="00B050"/>
          </a:solidFill>
        </p:spPr>
        <p:txBody>
          <a:bodyPr wrap="square">
            <a:spAutoFit/>
          </a:bodyPr>
          <a:lstStyle/>
          <a:p>
            <a:pPr algn="ctr"/>
            <a:r>
              <a:rPr lang="ru-RU" sz="1600" dirty="0">
                <a:solidFill>
                  <a:schemeClr val="bg1"/>
                </a:solidFill>
                <a:latin typeface="Times New Roman" panose="02020603050405020304" pitchFamily="18" charset="0"/>
                <a:cs typeface="Times New Roman" panose="02020603050405020304" pitchFamily="18" charset="0"/>
              </a:rPr>
              <a:t>В соответствии с распоряжением Губернатора Иркутской области </a:t>
            </a:r>
            <a:r>
              <a:rPr lang="ru-RU" sz="1600" dirty="0" smtClean="0">
                <a:solidFill>
                  <a:schemeClr val="bg1"/>
                </a:solidFill>
                <a:latin typeface="Times New Roman" panose="02020603050405020304" pitchFamily="18" charset="0"/>
                <a:cs typeface="Times New Roman" panose="02020603050405020304" pitchFamily="18" charset="0"/>
              </a:rPr>
              <a:t>от </a:t>
            </a:r>
            <a:r>
              <a:rPr lang="ru-RU" sz="1600" dirty="0">
                <a:solidFill>
                  <a:schemeClr val="bg1"/>
                </a:solidFill>
                <a:latin typeface="Times New Roman" panose="02020603050405020304" pitchFamily="18" charset="0"/>
                <a:cs typeface="Times New Roman" panose="02020603050405020304" pitchFamily="18" charset="0"/>
              </a:rPr>
              <a:t>10 сентября 2021 года </a:t>
            </a:r>
            <a:r>
              <a:rPr lang="ru-RU" sz="1600" dirty="0" smtClean="0">
                <a:solidFill>
                  <a:schemeClr val="bg1"/>
                </a:solidFill>
                <a:latin typeface="Times New Roman" panose="02020603050405020304" pitchFamily="18" charset="0"/>
                <a:cs typeface="Times New Roman" panose="02020603050405020304" pitchFamily="18" charset="0"/>
              </a:rPr>
              <a:t/>
            </a:r>
            <a:br>
              <a:rPr lang="ru-RU" sz="1600" dirty="0" smtClean="0">
                <a:solidFill>
                  <a:schemeClr val="bg1"/>
                </a:solidFill>
                <a:latin typeface="Times New Roman" panose="02020603050405020304" pitchFamily="18" charset="0"/>
                <a:cs typeface="Times New Roman" panose="02020603050405020304" pitchFamily="18" charset="0"/>
              </a:rPr>
            </a:br>
            <a:r>
              <a:rPr lang="ru-RU" sz="1600" dirty="0" smtClean="0">
                <a:solidFill>
                  <a:schemeClr val="bg1"/>
                </a:solidFill>
                <a:latin typeface="Times New Roman" panose="02020603050405020304" pitchFamily="18" charset="0"/>
                <a:cs typeface="Times New Roman" panose="02020603050405020304" pitchFamily="18" charset="0"/>
              </a:rPr>
              <a:t>№ </a:t>
            </a:r>
            <a:r>
              <a:rPr lang="ru-RU" sz="1600" dirty="0">
                <a:solidFill>
                  <a:schemeClr val="bg1"/>
                </a:solidFill>
                <a:latin typeface="Times New Roman" panose="02020603050405020304" pitchFamily="18" charset="0"/>
                <a:cs typeface="Times New Roman" panose="02020603050405020304" pitchFamily="18" charset="0"/>
              </a:rPr>
              <a:t>292-р «О полномочиях» специально уполномоченными заместителями Губернатора Иркутской области являются </a:t>
            </a:r>
            <a:endParaRPr lang="ru-RU" sz="1600" dirty="0" smtClean="0">
              <a:solidFill>
                <a:schemeClr val="bg1"/>
              </a:solidFill>
              <a:latin typeface="Times New Roman" panose="02020603050405020304" pitchFamily="18" charset="0"/>
              <a:cs typeface="Times New Roman" panose="02020603050405020304" pitchFamily="18" charset="0"/>
            </a:endParaRPr>
          </a:p>
          <a:p>
            <a:pPr algn="ctr"/>
            <a:r>
              <a:rPr lang="ru-RU" sz="1600" dirty="0" err="1" smtClean="0">
                <a:solidFill>
                  <a:schemeClr val="bg1"/>
                </a:solidFill>
                <a:latin typeface="Times New Roman" panose="02020603050405020304" pitchFamily="18" charset="0"/>
                <a:cs typeface="Times New Roman" panose="02020603050405020304" pitchFamily="18" charset="0"/>
              </a:rPr>
              <a:t>Бунёв</a:t>
            </a:r>
            <a:r>
              <a:rPr lang="ru-RU" sz="1600" dirty="0" smtClean="0">
                <a:solidFill>
                  <a:schemeClr val="bg1"/>
                </a:solidFill>
                <a:latin typeface="Times New Roman" panose="02020603050405020304" pitchFamily="18" charset="0"/>
                <a:cs typeface="Times New Roman" panose="02020603050405020304" pitchFamily="18" charset="0"/>
              </a:rPr>
              <a:t> </a:t>
            </a:r>
            <a:r>
              <a:rPr lang="ru-RU" sz="1600" dirty="0">
                <a:solidFill>
                  <a:schemeClr val="bg1"/>
                </a:solidFill>
                <a:latin typeface="Times New Roman" panose="02020603050405020304" pitchFamily="18" charset="0"/>
                <a:cs typeface="Times New Roman" panose="02020603050405020304" pitchFamily="18" charset="0"/>
              </a:rPr>
              <a:t>Андрей Юрьевич и Колпаков Иван </a:t>
            </a:r>
            <a:r>
              <a:rPr lang="ru-RU" sz="1600" dirty="0" smtClean="0">
                <a:solidFill>
                  <a:schemeClr val="bg1"/>
                </a:solidFill>
                <a:latin typeface="Times New Roman" panose="02020603050405020304" pitchFamily="18" charset="0"/>
                <a:cs typeface="Times New Roman" panose="02020603050405020304" pitchFamily="18" charset="0"/>
              </a:rPr>
              <a:t>Александрович</a:t>
            </a:r>
            <a:endParaRPr lang="ru-RU" sz="1600" dirty="0">
              <a:solidFill>
                <a:schemeClr val="bg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58782" y="2392067"/>
            <a:ext cx="5172185" cy="369332"/>
          </a:xfrm>
          <a:prstGeom prst="rect">
            <a:avLst/>
          </a:prstGeom>
          <a:ln w="19050">
            <a:solidFill>
              <a:srgbClr val="00B050"/>
            </a:solidFill>
          </a:ln>
        </p:spPr>
        <p:txBody>
          <a:bodyPr wrap="none">
            <a:spAutoFit/>
          </a:bodyPr>
          <a:lstStyle/>
          <a:p>
            <a:r>
              <a:rPr lang="ru-RU" b="1" dirty="0" smtClean="0">
                <a:solidFill>
                  <a:srgbClr val="00B050"/>
                </a:solidFill>
                <a:latin typeface="Times New Roman" panose="02020603050405020304" pitchFamily="18" charset="0"/>
                <a:cs typeface="Times New Roman" panose="02020603050405020304" pitchFamily="18" charset="0"/>
              </a:rPr>
              <a:t>ОБРАЩЕНИЯ О НАПРАВЛЕНИИ ЗАПРОСОВ</a:t>
            </a:r>
            <a:endParaRPr lang="ru-RU" b="1" dirty="0">
              <a:solidFill>
                <a:srgbClr val="00B050"/>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8520" y="478914"/>
            <a:ext cx="929429" cy="929429"/>
          </a:xfrm>
          <a:prstGeom prst="rect">
            <a:avLst/>
          </a:prstGeom>
        </p:spPr>
      </p:pic>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3761" y="2804155"/>
            <a:ext cx="774052" cy="774052"/>
          </a:xfrm>
          <a:prstGeom prst="rect">
            <a:avLst/>
          </a:prstGeom>
        </p:spPr>
      </p:pic>
      <p:pic>
        <p:nvPicPr>
          <p:cNvPr id="14"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2103" y="646781"/>
            <a:ext cx="593696" cy="593696"/>
          </a:xfrm>
          <a:prstGeom prst="rect">
            <a:avLst/>
          </a:prstGeom>
        </p:spPr>
      </p:pic>
      <p:sp>
        <p:nvSpPr>
          <p:cNvPr id="11" name="Стрелка вправо 66">
            <a:extLst>
              <a:ext uri="{FF2B5EF4-FFF2-40B4-BE49-F238E27FC236}">
                <a16:creationId xmlns="" xmlns:a16="http://schemas.microsoft.com/office/drawing/2014/main" id="{BAE1F523-08E8-476C-92F6-36E216300465}"/>
              </a:ext>
            </a:extLst>
          </p:cNvPr>
          <p:cNvSpPr/>
          <p:nvPr/>
        </p:nvSpPr>
        <p:spPr>
          <a:xfrm rot="5400000">
            <a:off x="2418792" y="3047721"/>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Стрелка вправо 66">
            <a:extLst>
              <a:ext uri="{FF2B5EF4-FFF2-40B4-BE49-F238E27FC236}">
                <a16:creationId xmlns="" xmlns:a16="http://schemas.microsoft.com/office/drawing/2014/main" id="{BAE1F523-08E8-476C-92F6-36E216300465}"/>
              </a:ext>
            </a:extLst>
          </p:cNvPr>
          <p:cNvSpPr/>
          <p:nvPr/>
        </p:nvSpPr>
        <p:spPr>
          <a:xfrm>
            <a:off x="5087015" y="4176168"/>
            <a:ext cx="868942" cy="329929"/>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5768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2400" b="1" dirty="0">
                <a:solidFill>
                  <a:srgbClr val="0070C0"/>
                </a:solidFill>
                <a:latin typeface="Times New Roman" panose="02020603050405020304" pitchFamily="18" charset="0"/>
                <a:cs typeface="Times New Roman" panose="02020603050405020304" pitchFamily="18" charset="0"/>
              </a:rPr>
              <a:t>Обращения направляются для направления запросов в следующие органы и организации:</a:t>
            </a:r>
          </a:p>
        </p:txBody>
      </p:sp>
      <p:sp>
        <p:nvSpPr>
          <p:cNvPr id="5" name="Прямоугольник 4"/>
          <p:cNvSpPr/>
          <p:nvPr/>
        </p:nvSpPr>
        <p:spPr>
          <a:xfrm>
            <a:off x="651488" y="4127440"/>
            <a:ext cx="10481949" cy="2462213"/>
          </a:xfrm>
          <a:prstGeom prst="rect">
            <a:avLst/>
          </a:prstGeom>
          <a:ln w="19050">
            <a:solidFill>
              <a:srgbClr val="00B0F0"/>
            </a:solidFill>
          </a:ln>
        </p:spPr>
        <p:txBody>
          <a:bodyPr wrap="square">
            <a:spAutoFit/>
          </a:bodyPr>
          <a:lstStyle/>
          <a:p>
            <a:pPr algn="just"/>
            <a:r>
              <a:rPr lang="ru-RU" sz="1400" dirty="0" smtClean="0">
                <a:solidFill>
                  <a:srgbClr val="00B050"/>
                </a:solidFill>
                <a:latin typeface="Times New Roman" panose="02020603050405020304" pitchFamily="18" charset="0"/>
                <a:cs typeface="Times New Roman" panose="02020603050405020304" pitchFamily="18" charset="0"/>
              </a:rPr>
              <a:t>Кредитные </a:t>
            </a:r>
            <a:r>
              <a:rPr lang="ru-RU" sz="1400" dirty="0">
                <a:solidFill>
                  <a:srgbClr val="00B050"/>
                </a:solidFill>
                <a:latin typeface="Times New Roman" panose="02020603050405020304" pitchFamily="18" charset="0"/>
                <a:cs typeface="Times New Roman" panose="02020603050405020304" pitchFamily="18" charset="0"/>
              </a:rPr>
              <a:t>организации, налоговые органы Российской Федерации, органы, осуществляющие государственную регистрацию прав на недвижимое имущество и сделок с ним, операторам информационных систем, в которых осуществляется выпуск цифровых финансовых активов, об имеющихся у них сведениях об операциях, счетах и вкладах физических и юридических лиц, о доходах, расходах, об имуществе и обязательствах имущественного характера, о наличии счетов (вкладов) в иностранных банках, расположенных за пределами территории Российской Федерации, и об их реквизитах, сведениях, содержащихся в ЕГРН, о дате получения заявления о государственном кадастровом учете и (или) государственной регистрации прав и прилагаемых к нему документов, о содержании правоустанавливающих документов, обобщенных сведениях о правах отдельных лиц на имеющиеся или имевшиеся у них объекты недвижимости, а также сведений в виде копии документа, на основании которого сведения внесены в ЕГРН, выписок, содержащих сведения о переходе прав на объекты недвижимости, информации о цифровых финансовых активах, принадлежащих их обладателю, содержащейся в записях информационной системы, в которой осуществлен выпуск таких цифровых финансовых активов </a:t>
            </a:r>
            <a:r>
              <a:rPr lang="ru-RU" sz="1400" dirty="0" smtClean="0">
                <a:solidFill>
                  <a:srgbClr val="00B050"/>
                </a:solidFill>
                <a:latin typeface="Times New Roman" panose="02020603050405020304" pitchFamily="18" charset="0"/>
                <a:cs typeface="Times New Roman" panose="02020603050405020304" pitchFamily="18" charset="0"/>
              </a:rPr>
              <a:t>(</a:t>
            </a:r>
            <a:r>
              <a:rPr lang="ru-RU" sz="1400" dirty="0">
                <a:solidFill>
                  <a:srgbClr val="00B050"/>
                </a:solidFill>
                <a:latin typeface="Times New Roman" panose="02020603050405020304" pitchFamily="18" charset="0"/>
                <a:cs typeface="Times New Roman" panose="02020603050405020304" pitchFamily="18" charset="0"/>
              </a:rPr>
              <a:t>далее – запрос </a:t>
            </a:r>
            <a:r>
              <a:rPr lang="ru-RU" sz="1400" dirty="0" smtClean="0">
                <a:solidFill>
                  <a:srgbClr val="00B050"/>
                </a:solidFill>
                <a:latin typeface="Times New Roman" panose="02020603050405020304" pitchFamily="18" charset="0"/>
                <a:cs typeface="Times New Roman" panose="02020603050405020304" pitchFamily="18" charset="0"/>
              </a:rPr>
              <a:t>в кредитные организации, налоговые органы и др.).</a:t>
            </a:r>
            <a:endParaRPr lang="ru-RU" sz="1400" dirty="0">
              <a:solidFill>
                <a:srgbClr val="00B05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09857" y="2244104"/>
            <a:ext cx="564987" cy="523220"/>
          </a:xfrm>
          <a:prstGeom prst="rect">
            <a:avLst/>
          </a:prstGeom>
        </p:spPr>
        <p:txBody>
          <a:bodyPr wrap="square">
            <a:spAutoFit/>
          </a:bodyPr>
          <a:lstStyle/>
          <a:p>
            <a:r>
              <a:rPr lang="ru-RU" sz="2800" b="1" dirty="0" smtClean="0">
                <a:solidFill>
                  <a:srgbClr val="00B0F0"/>
                </a:solidFill>
                <a:latin typeface="Georgia" panose="02040502050405020303" pitchFamily="18" charset="0"/>
              </a:rPr>
              <a:t>1.</a:t>
            </a:r>
            <a:endParaRPr lang="ru-RU" sz="2800" b="1" dirty="0">
              <a:solidFill>
                <a:srgbClr val="00B0F0"/>
              </a:solidFill>
              <a:latin typeface="Georgia" panose="02040502050405020303" pitchFamily="18" charset="0"/>
            </a:endParaRPr>
          </a:p>
        </p:txBody>
      </p:sp>
      <p:sp>
        <p:nvSpPr>
          <p:cNvPr id="7" name="Прямоугольник 6"/>
          <p:cNvSpPr/>
          <p:nvPr/>
        </p:nvSpPr>
        <p:spPr>
          <a:xfrm>
            <a:off x="152612" y="3036030"/>
            <a:ext cx="527709"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2.</a:t>
            </a:r>
            <a:endParaRPr lang="ru-RU" sz="2800" b="1" dirty="0">
              <a:solidFill>
                <a:srgbClr val="00B0F0"/>
              </a:solidFill>
              <a:latin typeface="Georgia" panose="02040502050405020303" pitchFamily="18" charset="0"/>
            </a:endParaRPr>
          </a:p>
        </p:txBody>
      </p:sp>
      <p:sp>
        <p:nvSpPr>
          <p:cNvPr id="8" name="Прямоугольник 7"/>
          <p:cNvSpPr/>
          <p:nvPr/>
        </p:nvSpPr>
        <p:spPr>
          <a:xfrm>
            <a:off x="209857" y="4069814"/>
            <a:ext cx="527709"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3.</a:t>
            </a:r>
            <a:endParaRPr lang="ru-RU" sz="2800" b="1" dirty="0">
              <a:solidFill>
                <a:srgbClr val="00B0F0"/>
              </a:solidFill>
              <a:latin typeface="Georgia" panose="02040502050405020303" pitchFamily="18" charset="0"/>
            </a:endParaRPr>
          </a:p>
        </p:txBody>
      </p:sp>
      <p:sp>
        <p:nvSpPr>
          <p:cNvPr id="2" name="Прямоугольник 1"/>
          <p:cNvSpPr/>
          <p:nvPr/>
        </p:nvSpPr>
        <p:spPr>
          <a:xfrm>
            <a:off x="622656" y="2328144"/>
            <a:ext cx="10539614" cy="523220"/>
          </a:xfrm>
          <a:prstGeom prst="rect">
            <a:avLst/>
          </a:prstGeom>
          <a:ln w="19050">
            <a:solidFill>
              <a:srgbClr val="00B0F0"/>
            </a:solidFill>
          </a:ln>
        </p:spPr>
        <p:txBody>
          <a:bodyPr wrap="square">
            <a:spAutoFit/>
          </a:bodyPr>
          <a:lstStyle/>
          <a:p>
            <a:pPr algn="just"/>
            <a:r>
              <a:rPr lang="ru-RU" sz="1400" dirty="0" smtClean="0">
                <a:solidFill>
                  <a:srgbClr val="00B050"/>
                </a:solidFill>
                <a:latin typeface="Times New Roman" panose="02020603050405020304" pitchFamily="18" charset="0"/>
                <a:cs typeface="Times New Roman" panose="02020603050405020304" pitchFamily="18" charset="0"/>
              </a:rPr>
              <a:t>Федеральные </a:t>
            </a:r>
            <a:r>
              <a:rPr lang="ru-RU" sz="1400" dirty="0">
                <a:solidFill>
                  <a:srgbClr val="00B050"/>
                </a:solidFill>
                <a:latin typeface="Times New Roman" panose="02020603050405020304" pitchFamily="18" charset="0"/>
                <a:cs typeface="Times New Roman" panose="02020603050405020304" pitchFamily="18" charset="0"/>
              </a:rPr>
              <a:t>органы исполнительной власти (их территориальные органы), уполномоченные на осуществление оперативно-</a:t>
            </a:r>
            <a:r>
              <a:rPr lang="ru-RU" sz="1400" dirty="0" err="1">
                <a:solidFill>
                  <a:srgbClr val="00B050"/>
                </a:solidFill>
                <a:latin typeface="Times New Roman" panose="02020603050405020304" pitchFamily="18" charset="0"/>
                <a:cs typeface="Times New Roman" panose="02020603050405020304" pitchFamily="18" charset="0"/>
              </a:rPr>
              <a:t>разыскной</a:t>
            </a:r>
            <a:r>
              <a:rPr lang="ru-RU" sz="1400" dirty="0">
                <a:solidFill>
                  <a:srgbClr val="00B050"/>
                </a:solidFill>
                <a:latin typeface="Times New Roman" panose="02020603050405020304" pitchFamily="18" charset="0"/>
                <a:cs typeface="Times New Roman" panose="02020603050405020304" pitchFamily="18" charset="0"/>
              </a:rPr>
              <a:t> деятельности, о проведении оперативно-</a:t>
            </a:r>
            <a:r>
              <a:rPr lang="ru-RU" sz="1400" dirty="0" err="1">
                <a:solidFill>
                  <a:srgbClr val="00B050"/>
                </a:solidFill>
                <a:latin typeface="Times New Roman" panose="02020603050405020304" pitchFamily="18" charset="0"/>
                <a:cs typeface="Times New Roman" panose="02020603050405020304" pitchFamily="18" charset="0"/>
              </a:rPr>
              <a:t>разыскных</a:t>
            </a:r>
            <a:r>
              <a:rPr lang="ru-RU" sz="1400" dirty="0">
                <a:solidFill>
                  <a:srgbClr val="00B050"/>
                </a:solidFill>
                <a:latin typeface="Times New Roman" panose="02020603050405020304" pitchFamily="18" charset="0"/>
                <a:cs typeface="Times New Roman" panose="02020603050405020304" pitchFamily="18" charset="0"/>
              </a:rPr>
              <a:t> мероприятий (далее – запрос </a:t>
            </a:r>
            <a:r>
              <a:rPr lang="ru-RU" sz="1400" dirty="0" smtClean="0">
                <a:solidFill>
                  <a:srgbClr val="00B050"/>
                </a:solidFill>
                <a:latin typeface="Times New Roman" panose="02020603050405020304" pitchFamily="18" charset="0"/>
                <a:cs typeface="Times New Roman" panose="02020603050405020304" pitchFamily="18" charset="0"/>
              </a:rPr>
              <a:t>об ОРМ);</a:t>
            </a:r>
            <a:endParaRPr lang="ru-RU" sz="1400" dirty="0">
              <a:solidFill>
                <a:srgbClr val="00B05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22656" y="3120070"/>
            <a:ext cx="10539614" cy="738664"/>
          </a:xfrm>
          <a:prstGeom prst="rect">
            <a:avLst/>
          </a:prstGeom>
          <a:ln w="19050">
            <a:solidFill>
              <a:srgbClr val="00B0F0"/>
            </a:solidFill>
          </a:ln>
        </p:spPr>
        <p:txBody>
          <a:bodyPr wrap="square">
            <a:spAutoFit/>
          </a:bodyPr>
          <a:lstStyle/>
          <a:p>
            <a:pPr algn="just"/>
            <a:r>
              <a:rPr lang="ru-RU" sz="1400" dirty="0" smtClean="0">
                <a:solidFill>
                  <a:srgbClr val="00B050"/>
                </a:solidFill>
                <a:latin typeface="Times New Roman" panose="02020603050405020304" pitchFamily="18" charset="0"/>
                <a:cs typeface="Times New Roman" panose="02020603050405020304" pitchFamily="18" charset="0"/>
              </a:rPr>
              <a:t>Федеральные </a:t>
            </a:r>
            <a:r>
              <a:rPr lang="ru-RU" sz="1400" dirty="0">
                <a:solidFill>
                  <a:srgbClr val="00B050"/>
                </a:solidFill>
                <a:latin typeface="Times New Roman" panose="02020603050405020304" pitchFamily="18" charset="0"/>
                <a:cs typeface="Times New Roman" panose="02020603050405020304" pitchFamily="18" charset="0"/>
              </a:rPr>
              <a:t>органы исполнительной власти (их территориальные органы), уполномоченные на осуществление оперативно-</a:t>
            </a:r>
            <a:r>
              <a:rPr lang="ru-RU" sz="1400" dirty="0" err="1">
                <a:solidFill>
                  <a:srgbClr val="00B050"/>
                </a:solidFill>
                <a:latin typeface="Times New Roman" panose="02020603050405020304" pitchFamily="18" charset="0"/>
                <a:cs typeface="Times New Roman" panose="02020603050405020304" pitchFamily="18" charset="0"/>
              </a:rPr>
              <a:t>разыскной</a:t>
            </a:r>
            <a:r>
              <a:rPr lang="ru-RU" sz="1400" dirty="0">
                <a:solidFill>
                  <a:srgbClr val="00B050"/>
                </a:solidFill>
                <a:latin typeface="Times New Roman" panose="02020603050405020304" pitchFamily="18" charset="0"/>
                <a:cs typeface="Times New Roman" panose="02020603050405020304" pitchFamily="18" charset="0"/>
              </a:rPr>
              <a:t> деятельности, о проведении оперативно-</a:t>
            </a:r>
            <a:r>
              <a:rPr lang="ru-RU" sz="1400" dirty="0" err="1">
                <a:solidFill>
                  <a:srgbClr val="00B050"/>
                </a:solidFill>
                <a:latin typeface="Times New Roman" panose="02020603050405020304" pitchFamily="18" charset="0"/>
                <a:cs typeface="Times New Roman" panose="02020603050405020304" pitchFamily="18" charset="0"/>
              </a:rPr>
              <a:t>разыскных</a:t>
            </a:r>
            <a:r>
              <a:rPr lang="ru-RU" sz="1400" dirty="0">
                <a:solidFill>
                  <a:srgbClr val="00B050"/>
                </a:solidFill>
                <a:latin typeface="Times New Roman" panose="02020603050405020304" pitchFamily="18" charset="0"/>
                <a:cs typeface="Times New Roman" panose="02020603050405020304" pitchFamily="18" charset="0"/>
              </a:rPr>
              <a:t> мероприятий в целях направления руководителями указанных органов запроса в Федеральную службу по финансовому </a:t>
            </a:r>
            <a:r>
              <a:rPr lang="ru-RU" sz="1400" dirty="0" smtClean="0">
                <a:solidFill>
                  <a:srgbClr val="00B050"/>
                </a:solidFill>
                <a:latin typeface="Times New Roman" panose="02020603050405020304" pitchFamily="18" charset="0"/>
                <a:cs typeface="Times New Roman" panose="02020603050405020304" pitchFamily="18" charset="0"/>
              </a:rPr>
              <a:t>мониторингу;</a:t>
            </a:r>
            <a:endParaRPr lang="ru-RU" sz="14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829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34570" y="342964"/>
            <a:ext cx="6993586" cy="369332"/>
          </a:xfrm>
          <a:prstGeom prst="rect">
            <a:avLst/>
          </a:prstGeom>
        </p:spPr>
        <p:txBody>
          <a:bodyPr wrap="square">
            <a:spAutoFit/>
          </a:bodyPr>
          <a:lstStyle/>
          <a:p>
            <a:pPr algn="ctr"/>
            <a:r>
              <a:rPr lang="ru-RU" b="1" u="sng" dirty="0">
                <a:solidFill>
                  <a:srgbClr val="0070C0"/>
                </a:solidFill>
                <a:latin typeface="Times New Roman" panose="02020603050405020304" pitchFamily="18" charset="0"/>
                <a:cs typeface="Times New Roman" panose="02020603050405020304" pitchFamily="18" charset="0"/>
              </a:rPr>
              <a:t>В обращениях о направлении запросов необходимо отражать:</a:t>
            </a:r>
          </a:p>
        </p:txBody>
      </p:sp>
      <p:sp>
        <p:nvSpPr>
          <p:cNvPr id="4" name="Прямоугольник 3"/>
          <p:cNvSpPr/>
          <p:nvPr/>
        </p:nvSpPr>
        <p:spPr>
          <a:xfrm>
            <a:off x="143443" y="1299961"/>
            <a:ext cx="10043363" cy="2123658"/>
          </a:xfrm>
          <a:prstGeom prst="rect">
            <a:avLst/>
          </a:prstGeom>
          <a:noFill/>
          <a:ln w="19050">
            <a:solidFill>
              <a:srgbClr val="00B050"/>
            </a:solidFill>
          </a:ln>
          <a:effectLst/>
        </p:spPr>
        <p:txBody>
          <a:bodyPr wrap="square">
            <a:spAutoFit/>
          </a:bodyPr>
          <a:lstStyle/>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ФИО </a:t>
            </a:r>
            <a:r>
              <a:rPr lang="ru-RU" sz="1200" dirty="0">
                <a:solidFill>
                  <a:schemeClr val="tx2">
                    <a:lumMod val="10000"/>
                  </a:schemeClr>
                </a:solidFill>
                <a:latin typeface="Times New Roman" panose="02020603050405020304" pitchFamily="18" charset="0"/>
                <a:cs typeface="Times New Roman" panose="02020603050405020304" pitchFamily="18" charset="0"/>
              </a:rPr>
              <a:t>руководителя государственного органа или организации, в которые направляется запрос;</a:t>
            </a:r>
          </a:p>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нормативный </a:t>
            </a:r>
            <a:r>
              <a:rPr lang="ru-RU" sz="1200" dirty="0">
                <a:solidFill>
                  <a:schemeClr val="tx2">
                    <a:lumMod val="10000"/>
                  </a:schemeClr>
                </a:solidFill>
                <a:latin typeface="Times New Roman" panose="02020603050405020304" pitchFamily="18" charset="0"/>
                <a:cs typeface="Times New Roman" panose="02020603050405020304" pitchFamily="18" charset="0"/>
              </a:rPr>
              <a:t>правовой акт, на основании которого направляется запрос;</a:t>
            </a:r>
          </a:p>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ФИО</a:t>
            </a:r>
            <a:r>
              <a:rPr lang="ru-RU" sz="1200" dirty="0">
                <a:solidFill>
                  <a:schemeClr val="tx2">
                    <a:lumMod val="10000"/>
                  </a:schemeClr>
                </a:solidFill>
                <a:latin typeface="Times New Roman" panose="02020603050405020304" pitchFamily="18" charset="0"/>
                <a:cs typeface="Times New Roman" panose="02020603050405020304" pitchFamily="18" charset="0"/>
              </a:rPr>
              <a:t>, </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дату </a:t>
            </a:r>
            <a:r>
              <a:rPr lang="ru-RU" sz="1200" dirty="0">
                <a:solidFill>
                  <a:schemeClr val="tx2">
                    <a:lumMod val="10000"/>
                  </a:schemeClr>
                </a:solidFill>
                <a:latin typeface="Times New Roman" panose="02020603050405020304" pitchFamily="18" charset="0"/>
                <a:cs typeface="Times New Roman" panose="02020603050405020304" pitchFamily="18" charset="0"/>
              </a:rPr>
              <a:t>и место рождения, место регистрации, жительства и (или) пребывания, должность и место работы (службы), вид и реквизиты документа, удостоверяющего личность гражданина или муниципального служащего, его супруги (супруга) и несовершеннолетних детей, сведения о доходах, об имуществе и обязательствах имущественного характера которых проверяются, гражданина, представившего сведения в соответствии с нормативными правовыми актами Российской Федерации, полнота и достоверность которых проверяются, либо муниципального служащего, в отношении которого имеются сведения о несоблюдении им требований к служебному поведению;</a:t>
            </a:r>
          </a:p>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Содержание </a:t>
            </a:r>
            <a:r>
              <a:rPr lang="ru-RU" sz="1200" dirty="0">
                <a:solidFill>
                  <a:schemeClr val="tx2">
                    <a:lumMod val="10000"/>
                  </a:schemeClr>
                </a:solidFill>
                <a:latin typeface="Times New Roman" panose="02020603050405020304" pitchFamily="18" charset="0"/>
                <a:cs typeface="Times New Roman" panose="02020603050405020304" pitchFamily="18" charset="0"/>
              </a:rPr>
              <a:t>и объем сведений, подлежащих проверке;</a:t>
            </a:r>
          </a:p>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Срок </a:t>
            </a:r>
            <a:r>
              <a:rPr lang="ru-RU" sz="1200" dirty="0">
                <a:solidFill>
                  <a:schemeClr val="tx2">
                    <a:lumMod val="10000"/>
                  </a:schemeClr>
                </a:solidFill>
                <a:latin typeface="Times New Roman" panose="02020603050405020304" pitchFamily="18" charset="0"/>
                <a:cs typeface="Times New Roman" panose="02020603050405020304" pitchFamily="18" charset="0"/>
              </a:rPr>
              <a:t>представления запрашиваемых сведений;</a:t>
            </a:r>
          </a:p>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Фамилию, </a:t>
            </a:r>
            <a:r>
              <a:rPr lang="ru-RU" sz="1200" dirty="0">
                <a:solidFill>
                  <a:schemeClr val="tx2">
                    <a:lumMod val="10000"/>
                  </a:schemeClr>
                </a:solidFill>
                <a:latin typeface="Times New Roman" panose="02020603050405020304" pitchFamily="18" charset="0"/>
                <a:cs typeface="Times New Roman" panose="02020603050405020304" pitchFamily="18" charset="0"/>
              </a:rPr>
              <a:t>инициалы и номер телефона муниципального служащего, подготовившего запрос;</a:t>
            </a:r>
          </a:p>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Другие </a:t>
            </a:r>
            <a:r>
              <a:rPr lang="ru-RU" sz="1200" dirty="0">
                <a:solidFill>
                  <a:schemeClr val="tx2">
                    <a:lumMod val="10000"/>
                  </a:schemeClr>
                </a:solidFill>
                <a:latin typeface="Times New Roman" panose="02020603050405020304" pitchFamily="18" charset="0"/>
                <a:cs typeface="Times New Roman" panose="02020603050405020304" pitchFamily="18" charset="0"/>
              </a:rPr>
              <a:t>необходимые сведения.</a:t>
            </a:r>
          </a:p>
        </p:txBody>
      </p:sp>
      <p:sp>
        <p:nvSpPr>
          <p:cNvPr id="6" name="Прямоугольник 5"/>
          <p:cNvSpPr/>
          <p:nvPr/>
        </p:nvSpPr>
        <p:spPr>
          <a:xfrm>
            <a:off x="352148" y="3485418"/>
            <a:ext cx="6096000" cy="646331"/>
          </a:xfrm>
          <a:prstGeom prst="rect">
            <a:avLst/>
          </a:prstGeom>
        </p:spPr>
        <p:txBody>
          <a:bodyPr>
            <a:spAutoFit/>
          </a:bodyPr>
          <a:lstStyle/>
          <a:p>
            <a:pPr algn="ctr"/>
            <a:r>
              <a:rPr lang="ru-RU" b="1" u="sng" dirty="0">
                <a:solidFill>
                  <a:srgbClr val="0070C0"/>
                </a:solidFill>
                <a:latin typeface="Times New Roman" panose="02020603050405020304" pitchFamily="18" charset="0"/>
                <a:cs typeface="Times New Roman" panose="02020603050405020304" pitchFamily="18" charset="0"/>
              </a:rPr>
              <a:t>В обращении о направлении запроса </a:t>
            </a:r>
            <a:r>
              <a:rPr lang="ru-RU" b="1" u="sng" dirty="0" smtClean="0">
                <a:solidFill>
                  <a:srgbClr val="0070C0"/>
                </a:solidFill>
                <a:latin typeface="Times New Roman" panose="02020603050405020304" pitchFamily="18" charset="0"/>
                <a:cs typeface="Times New Roman" panose="02020603050405020304" pitchFamily="18" charset="0"/>
              </a:rPr>
              <a:t>об ОРМ дополнительно </a:t>
            </a:r>
            <a:r>
              <a:rPr lang="ru-RU" b="1" u="sng" dirty="0">
                <a:solidFill>
                  <a:srgbClr val="0070C0"/>
                </a:solidFill>
                <a:latin typeface="Times New Roman" panose="02020603050405020304" pitchFamily="18" charset="0"/>
                <a:cs typeface="Times New Roman" panose="02020603050405020304" pitchFamily="18" charset="0"/>
              </a:rPr>
              <a:t>необходимо отражать:</a:t>
            </a:r>
          </a:p>
        </p:txBody>
      </p:sp>
      <p:sp>
        <p:nvSpPr>
          <p:cNvPr id="7" name="Прямоугольник 6"/>
          <p:cNvSpPr/>
          <p:nvPr/>
        </p:nvSpPr>
        <p:spPr>
          <a:xfrm>
            <a:off x="844818" y="4567007"/>
            <a:ext cx="5068682" cy="1200329"/>
          </a:xfrm>
          <a:prstGeom prst="rect">
            <a:avLst/>
          </a:prstGeom>
          <a:noFill/>
          <a:ln w="19050">
            <a:solidFill>
              <a:srgbClr val="00B050"/>
            </a:solidFill>
          </a:ln>
          <a:effectLst/>
        </p:spPr>
        <p:txBody>
          <a:bodyPr wrap="square">
            <a:spAutoFit/>
          </a:bodyPr>
          <a:lstStyle/>
          <a:p>
            <a:pPr marL="228600" indent="-228600" algn="just">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Сведения</a:t>
            </a:r>
            <a:r>
              <a:rPr lang="ru-RU" sz="1200" dirty="0">
                <a:solidFill>
                  <a:schemeClr val="tx2">
                    <a:lumMod val="10000"/>
                  </a:schemeClr>
                </a:solidFill>
                <a:latin typeface="Times New Roman" panose="02020603050405020304" pitchFamily="18" charset="0"/>
                <a:cs typeface="Times New Roman" panose="02020603050405020304" pitchFamily="18" charset="0"/>
              </a:rPr>
              <a:t>, послужившие основанием для проверки;</a:t>
            </a:r>
          </a:p>
          <a:p>
            <a:pPr marL="228600" indent="-228600" algn="just">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Государственные </a:t>
            </a:r>
            <a:r>
              <a:rPr lang="ru-RU" sz="1200" dirty="0">
                <a:solidFill>
                  <a:schemeClr val="tx2">
                    <a:lumMod val="10000"/>
                  </a:schemeClr>
                </a:solidFill>
                <a:latin typeface="Times New Roman" panose="02020603050405020304" pitchFamily="18" charset="0"/>
                <a:cs typeface="Times New Roman" panose="02020603050405020304" pitchFamily="18" charset="0"/>
              </a:rPr>
              <a:t>органы и организации, в которые направлялись (направлены) запросы, и вопросы, которые в них ставились, дается ссылка на соответствующие положения Федерального закона </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
            </a:r>
            <a:br>
              <a:rPr lang="ru-RU" sz="1200" dirty="0" smtClean="0">
                <a:solidFill>
                  <a:schemeClr val="tx2">
                    <a:lumMod val="10000"/>
                  </a:schemeClr>
                </a:solidFill>
                <a:latin typeface="Times New Roman" panose="02020603050405020304" pitchFamily="18" charset="0"/>
                <a:cs typeface="Times New Roman" panose="02020603050405020304" pitchFamily="18" charset="0"/>
              </a:rPr>
            </a:br>
            <a:r>
              <a:rPr lang="ru-RU" sz="1200" dirty="0" smtClean="0">
                <a:solidFill>
                  <a:schemeClr val="tx2">
                    <a:lumMod val="10000"/>
                  </a:schemeClr>
                </a:solidFill>
                <a:latin typeface="Times New Roman" panose="02020603050405020304" pitchFamily="18" charset="0"/>
                <a:cs typeface="Times New Roman" panose="02020603050405020304" pitchFamily="18" charset="0"/>
              </a:rPr>
              <a:t>от </a:t>
            </a:r>
            <a:r>
              <a:rPr lang="ru-RU" sz="1200" dirty="0">
                <a:solidFill>
                  <a:schemeClr val="tx2">
                    <a:lumMod val="10000"/>
                  </a:schemeClr>
                </a:solidFill>
                <a:latin typeface="Times New Roman" panose="02020603050405020304" pitchFamily="18" charset="0"/>
                <a:cs typeface="Times New Roman" panose="02020603050405020304" pitchFamily="18" charset="0"/>
              </a:rPr>
              <a:t>12 августа 1995 </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 </a:t>
            </a:r>
            <a:r>
              <a:rPr lang="ru-RU" sz="1200" dirty="0">
                <a:solidFill>
                  <a:schemeClr val="tx2">
                    <a:lumMod val="10000"/>
                  </a:schemeClr>
                </a:solidFill>
                <a:latin typeface="Times New Roman" panose="02020603050405020304" pitchFamily="18" charset="0"/>
                <a:cs typeface="Times New Roman" panose="02020603050405020304" pitchFamily="18" charset="0"/>
              </a:rPr>
              <a:t>144-ФЗ «Об оперативно-розыскной деятельности</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406170" y="3548892"/>
            <a:ext cx="5448348" cy="923330"/>
          </a:xfrm>
          <a:prstGeom prst="rect">
            <a:avLst/>
          </a:prstGeom>
        </p:spPr>
        <p:txBody>
          <a:bodyPr wrap="square">
            <a:spAutoFit/>
          </a:bodyPr>
          <a:lstStyle/>
          <a:p>
            <a:pPr algn="ctr"/>
            <a:r>
              <a:rPr lang="ru-RU" b="1" u="sng" dirty="0">
                <a:solidFill>
                  <a:srgbClr val="0070C0"/>
                </a:solidFill>
                <a:latin typeface="Times New Roman" panose="02020603050405020304" pitchFamily="18" charset="0"/>
                <a:cs typeface="Times New Roman" panose="02020603050405020304" pitchFamily="18" charset="0"/>
              </a:rPr>
              <a:t>В обращении о направлении запроса </a:t>
            </a:r>
            <a:r>
              <a:rPr lang="ru-RU" b="1" u="sng" dirty="0" smtClean="0">
                <a:solidFill>
                  <a:srgbClr val="0070C0"/>
                </a:solidFill>
                <a:latin typeface="Times New Roman" panose="02020603050405020304" pitchFamily="18" charset="0"/>
                <a:cs typeface="Times New Roman" panose="02020603050405020304" pitchFamily="18" charset="0"/>
              </a:rPr>
              <a:t>кредитные организации, налоговые органы и др. </a:t>
            </a:r>
            <a:r>
              <a:rPr lang="ru-RU" b="1" u="sng" dirty="0">
                <a:solidFill>
                  <a:srgbClr val="0070C0"/>
                </a:solidFill>
                <a:latin typeface="Times New Roman" panose="02020603050405020304" pitchFamily="18" charset="0"/>
                <a:cs typeface="Times New Roman" panose="02020603050405020304" pitchFamily="18" charset="0"/>
              </a:rPr>
              <a:t>дополнительно необходимо отражать:</a:t>
            </a:r>
          </a:p>
        </p:txBody>
      </p:sp>
      <p:sp>
        <p:nvSpPr>
          <p:cNvPr id="9" name="Прямоугольник 8"/>
          <p:cNvSpPr/>
          <p:nvPr/>
        </p:nvSpPr>
        <p:spPr>
          <a:xfrm>
            <a:off x="7112787" y="4936339"/>
            <a:ext cx="4035107" cy="830997"/>
          </a:xfrm>
          <a:prstGeom prst="rect">
            <a:avLst/>
          </a:prstGeom>
          <a:noFill/>
          <a:ln w="19050">
            <a:solidFill>
              <a:srgbClr val="00B050"/>
            </a:solidFill>
          </a:ln>
          <a:effectLst/>
        </p:spPr>
        <p:txBody>
          <a:bodyPr wrap="square">
            <a:spAutoFit/>
          </a:bodyPr>
          <a:lstStyle/>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Сведения</a:t>
            </a:r>
            <a:r>
              <a:rPr lang="ru-RU" sz="1200" dirty="0">
                <a:solidFill>
                  <a:schemeClr val="tx2">
                    <a:lumMod val="10000"/>
                  </a:schemeClr>
                </a:solidFill>
                <a:latin typeface="Times New Roman" panose="02020603050405020304" pitchFamily="18" charset="0"/>
                <a:cs typeface="Times New Roman" panose="02020603050405020304" pitchFamily="18" charset="0"/>
              </a:rPr>
              <a:t>, послужившие основанием для проверки;</a:t>
            </a:r>
          </a:p>
          <a:p>
            <a:pPr marL="228600" indent="-228600">
              <a:buFont typeface="+mj-lt"/>
              <a:buAutoNum type="arabicPeriod"/>
            </a:pPr>
            <a:r>
              <a:rPr lang="ru-RU" sz="1200" dirty="0" smtClean="0">
                <a:solidFill>
                  <a:schemeClr val="tx2">
                    <a:lumMod val="10000"/>
                  </a:schemeClr>
                </a:solidFill>
                <a:latin typeface="Times New Roman" panose="02020603050405020304" pitchFamily="18" charset="0"/>
                <a:cs typeface="Times New Roman" panose="02020603050405020304" pitchFamily="18" charset="0"/>
              </a:rPr>
              <a:t>Идентификационный </a:t>
            </a:r>
            <a:r>
              <a:rPr lang="ru-RU" sz="1200" dirty="0">
                <a:solidFill>
                  <a:schemeClr val="tx2">
                    <a:lumMod val="10000"/>
                  </a:schemeClr>
                </a:solidFill>
                <a:latin typeface="Times New Roman" panose="02020603050405020304" pitchFamily="18" charset="0"/>
                <a:cs typeface="Times New Roman" panose="02020603050405020304" pitchFamily="18" charset="0"/>
              </a:rPr>
              <a:t>номер налогоплательщика (в случае направления запроса в налоговые органы Российской Федерации).</a:t>
            </a:r>
          </a:p>
        </p:txBody>
      </p:sp>
      <p:sp>
        <p:nvSpPr>
          <p:cNvPr id="12" name="Прямоугольник 11"/>
          <p:cNvSpPr/>
          <p:nvPr/>
        </p:nvSpPr>
        <p:spPr>
          <a:xfrm>
            <a:off x="1520321" y="6048705"/>
            <a:ext cx="8428981" cy="307777"/>
          </a:xfrm>
          <a:prstGeom prst="rect">
            <a:avLst/>
          </a:prstGeom>
          <a:solidFill>
            <a:srgbClr val="6DB5F7"/>
          </a:solidFill>
          <a:ln w="28575">
            <a:noFill/>
          </a:ln>
        </p:spPr>
        <p:txBody>
          <a:bodyPr wrap="square">
            <a:spAutoFit/>
          </a:bodyPr>
          <a:lstStyle/>
          <a:p>
            <a:r>
              <a:rPr lang="ru-RU" sz="1400" dirty="0">
                <a:solidFill>
                  <a:schemeClr val="tx2">
                    <a:lumMod val="10000"/>
                  </a:schemeClr>
                </a:solidFill>
                <a:latin typeface="Times New Roman" panose="02020603050405020304" pitchFamily="18" charset="0"/>
                <a:cs typeface="Times New Roman" panose="02020603050405020304" pitchFamily="18" charset="0"/>
              </a:rPr>
              <a:t>К обращениям о направлении запросов прилагается заверенная копия решения об осуществлении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проверки</a:t>
            </a:r>
            <a:endParaRPr lang="ru-RU" sz="14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5" name="Стрелка вправо 66">
            <a:extLst>
              <a:ext uri="{FF2B5EF4-FFF2-40B4-BE49-F238E27FC236}">
                <a16:creationId xmlns="" xmlns:a16="http://schemas.microsoft.com/office/drawing/2014/main" id="{BAE1F523-08E8-476C-92F6-36E216300465}"/>
              </a:ext>
            </a:extLst>
          </p:cNvPr>
          <p:cNvSpPr/>
          <p:nvPr/>
        </p:nvSpPr>
        <p:spPr>
          <a:xfrm rot="5400000">
            <a:off x="8950285" y="4511842"/>
            <a:ext cx="360109" cy="286921"/>
          </a:xfrm>
          <a:prstGeom prst="rightArrow">
            <a:avLst/>
          </a:prstGeom>
          <a:solidFill>
            <a:srgbClr val="00B050"/>
          </a:solidFill>
          <a:ln w="12700" cap="flat" cmpd="sng" algn="ctr">
            <a:solidFill>
              <a:srgbClr val="92D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6" name="Стрелка вправо 66">
            <a:extLst>
              <a:ext uri="{FF2B5EF4-FFF2-40B4-BE49-F238E27FC236}">
                <a16:creationId xmlns="" xmlns:a16="http://schemas.microsoft.com/office/drawing/2014/main" id="{BAE1F523-08E8-476C-92F6-36E216300465}"/>
              </a:ext>
            </a:extLst>
          </p:cNvPr>
          <p:cNvSpPr/>
          <p:nvPr/>
        </p:nvSpPr>
        <p:spPr>
          <a:xfrm rot="5400000">
            <a:off x="3206944" y="4160504"/>
            <a:ext cx="344430" cy="286921"/>
          </a:xfrm>
          <a:prstGeom prst="rightArrow">
            <a:avLst/>
          </a:prstGeom>
          <a:solidFill>
            <a:srgbClr val="00B050"/>
          </a:solidFill>
          <a:ln w="12700" cap="flat" cmpd="sng" algn="ctr">
            <a:solidFill>
              <a:srgbClr val="92D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7" name="Стрелка вправо 66">
            <a:extLst>
              <a:ext uri="{FF2B5EF4-FFF2-40B4-BE49-F238E27FC236}">
                <a16:creationId xmlns="" xmlns:a16="http://schemas.microsoft.com/office/drawing/2014/main" id="{BAE1F523-08E8-476C-92F6-36E216300465}"/>
              </a:ext>
            </a:extLst>
          </p:cNvPr>
          <p:cNvSpPr/>
          <p:nvPr/>
        </p:nvSpPr>
        <p:spPr>
          <a:xfrm rot="5400000">
            <a:off x="5072541" y="818264"/>
            <a:ext cx="317643" cy="286921"/>
          </a:xfrm>
          <a:prstGeom prst="rightArrow">
            <a:avLst/>
          </a:prstGeom>
          <a:solidFill>
            <a:srgbClr val="00B050"/>
          </a:solidFill>
          <a:ln w="12700" cap="flat" cmpd="sng" algn="ctr">
            <a:solidFill>
              <a:srgbClr val="92D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8083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55588" y="2132234"/>
            <a:ext cx="5667633" cy="738664"/>
          </a:xfrm>
          <a:prstGeom prst="rect">
            <a:avLst/>
          </a:prstGeom>
          <a:ln w="19050">
            <a:solidFill>
              <a:srgbClr val="00B050"/>
            </a:solidFill>
          </a:ln>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Срок рассмотрения обращения управлением по профилактике коррупционных и иных правонарушений 14 рабочих дней со дня его </a:t>
            </a:r>
            <a:r>
              <a:rPr lang="ru-RU" sz="1400" b="1" dirty="0" smtClean="0">
                <a:solidFill>
                  <a:srgbClr val="00B050"/>
                </a:solidFill>
                <a:latin typeface="Times New Roman" panose="02020603050405020304" pitchFamily="18" charset="0"/>
                <a:cs typeface="Times New Roman" panose="02020603050405020304" pitchFamily="18" charset="0"/>
              </a:rPr>
              <a:t>поступления</a:t>
            </a:r>
            <a:endParaRPr lang="ru-RU" sz="1400" b="1" dirty="0">
              <a:solidFill>
                <a:srgbClr val="00B050"/>
              </a:solidFill>
              <a:latin typeface="Times New Roman" panose="02020603050405020304" pitchFamily="18" charset="0"/>
              <a:cs typeface="Times New Roman" panose="02020603050405020304" pitchFamily="18" charset="0"/>
            </a:endParaRPr>
          </a:p>
        </p:txBody>
      </p:sp>
      <p:sp>
        <p:nvSpPr>
          <p:cNvPr id="5" name="Заголовок 4"/>
          <p:cNvSpPr>
            <a:spLocks noGrp="1"/>
          </p:cNvSpPr>
          <p:nvPr>
            <p:ph type="title"/>
          </p:nvPr>
        </p:nvSpPr>
        <p:spPr>
          <a:xfrm>
            <a:off x="327623" y="744990"/>
            <a:ext cx="9613861" cy="1080938"/>
          </a:xfrm>
        </p:spPr>
        <p:txBody>
          <a:bodyPr>
            <a:normAutofit/>
          </a:bodyPr>
          <a:lstStyle/>
          <a:p>
            <a:pPr algn="ctr"/>
            <a:r>
              <a:rPr lang="ru-RU" sz="2800" b="1" dirty="0">
                <a:solidFill>
                  <a:srgbClr val="0070C0"/>
                </a:solidFill>
                <a:latin typeface="Times New Roman" panose="02020603050405020304" pitchFamily="18" charset="0"/>
                <a:cs typeface="Times New Roman" panose="02020603050405020304" pitchFamily="18" charset="0"/>
              </a:rPr>
              <a:t>Рассмотрение обращения о направлении </a:t>
            </a:r>
            <a:r>
              <a:rPr lang="ru-RU" sz="2800" b="1" dirty="0" smtClean="0">
                <a:solidFill>
                  <a:srgbClr val="0070C0"/>
                </a:solidFill>
                <a:latin typeface="Times New Roman" panose="02020603050405020304" pitchFamily="18" charset="0"/>
                <a:cs typeface="Times New Roman" panose="02020603050405020304" pitchFamily="18" charset="0"/>
              </a:rPr>
              <a:t>запросов</a:t>
            </a:r>
            <a:endParaRPr lang="ru-RU" sz="2800" b="1" dirty="0">
              <a:solidFill>
                <a:srgbClr val="0070C0"/>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73095" y="3154484"/>
            <a:ext cx="4273221" cy="338554"/>
          </a:xfrm>
          <a:prstGeom prst="rect">
            <a:avLst/>
          </a:prstGeom>
        </p:spPr>
        <p:txBody>
          <a:bodyPr wrap="none">
            <a:spAutoFit/>
          </a:bodyPr>
          <a:lstStyle/>
          <a:p>
            <a:r>
              <a:rPr lang="ru-RU" sz="1600" b="1" dirty="0">
                <a:solidFill>
                  <a:srgbClr val="0070C0"/>
                </a:solidFill>
                <a:latin typeface="Times New Roman" panose="02020603050405020304" pitchFamily="18" charset="0"/>
                <a:cs typeface="Times New Roman" panose="02020603050405020304" pitchFamily="18" charset="0"/>
              </a:rPr>
              <a:t>Причинами возврата обращения являются:</a:t>
            </a:r>
          </a:p>
        </p:txBody>
      </p:sp>
      <p:sp>
        <p:nvSpPr>
          <p:cNvPr id="9" name="Прямоугольник 8"/>
          <p:cNvSpPr/>
          <p:nvPr/>
        </p:nvSpPr>
        <p:spPr>
          <a:xfrm>
            <a:off x="1001685" y="3651698"/>
            <a:ext cx="3284220" cy="1169551"/>
          </a:xfrm>
          <a:prstGeom prst="rect">
            <a:avLst/>
          </a:prstGeom>
          <a:solidFill>
            <a:srgbClr val="6DB5F7"/>
          </a:solidFill>
          <a:ln>
            <a:solidFill>
              <a:schemeClr val="tx2">
                <a:lumMod val="10000"/>
              </a:schemeClr>
            </a:solidFill>
          </a:ln>
        </p:spPr>
        <p:txBody>
          <a:bodyPr wrap="square">
            <a:spAutoFit/>
          </a:bodyPr>
          <a:lstStyle/>
          <a:p>
            <a:pPr algn="ctr"/>
            <a:r>
              <a:rPr lang="ru-RU" sz="1400" dirty="0" smtClean="0">
                <a:solidFill>
                  <a:schemeClr val="tx2">
                    <a:lumMod val="10000"/>
                  </a:schemeClr>
                </a:solidFill>
                <a:latin typeface="Times New Roman" panose="02020603050405020304" pitchFamily="18" charset="0"/>
                <a:cs typeface="Times New Roman" panose="02020603050405020304" pitchFamily="18" charset="0"/>
              </a:rPr>
              <a:t>Отсутствие </a:t>
            </a:r>
            <a:r>
              <a:rPr lang="ru-RU" sz="1400" dirty="0">
                <a:solidFill>
                  <a:schemeClr val="tx2">
                    <a:lumMod val="10000"/>
                  </a:schemeClr>
                </a:solidFill>
                <a:latin typeface="Times New Roman" panose="02020603050405020304" pitchFamily="18" charset="0"/>
                <a:cs typeface="Times New Roman" panose="02020603050405020304" pitchFamily="18" charset="0"/>
              </a:rPr>
              <a:t>компетенции Губернатора Иркутской области (специально уполномоченного заместителя Губернатора Иркутской области) по направлению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запроса</a:t>
            </a:r>
            <a:endParaRPr lang="ru-RU" sz="14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001685" y="5091963"/>
            <a:ext cx="3284220" cy="1169551"/>
          </a:xfrm>
          <a:prstGeom prst="rect">
            <a:avLst/>
          </a:prstGeom>
          <a:solidFill>
            <a:srgbClr val="6DB5F7"/>
          </a:solidFill>
          <a:ln>
            <a:solidFill>
              <a:schemeClr val="tx2">
                <a:lumMod val="10000"/>
              </a:schemeClr>
            </a:solidFill>
          </a:ln>
        </p:spPr>
        <p:txBody>
          <a:bodyPr wrap="square">
            <a:spAutoFit/>
          </a:bodyPr>
          <a:lstStyle/>
          <a:p>
            <a:pPr algn="ctr"/>
            <a:r>
              <a:rPr lang="ru-RU" sz="1400" dirty="0" smtClean="0">
                <a:solidFill>
                  <a:schemeClr val="tx2">
                    <a:lumMod val="10000"/>
                  </a:schemeClr>
                </a:solidFill>
                <a:latin typeface="Times New Roman" panose="02020603050405020304" pitchFamily="18" charset="0"/>
                <a:cs typeface="Times New Roman" panose="02020603050405020304" pitchFamily="18" charset="0"/>
              </a:rPr>
              <a:t>Несоответствие </a:t>
            </a:r>
            <a:r>
              <a:rPr lang="ru-RU" sz="1400" dirty="0">
                <a:solidFill>
                  <a:schemeClr val="tx2">
                    <a:lumMod val="10000"/>
                  </a:schemeClr>
                </a:solidFill>
                <a:latin typeface="Times New Roman" panose="02020603050405020304" pitchFamily="18" charset="0"/>
                <a:cs typeface="Times New Roman" panose="02020603050405020304" pitchFamily="18" charset="0"/>
              </a:rPr>
              <a:t>обращения руководителя органа местного самоуправления о направлении запроса требованиям пункта 11 Положения о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проверке</a:t>
            </a:r>
            <a:endParaRPr lang="ru-RU" sz="14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4668336" y="3753037"/>
            <a:ext cx="3206414" cy="2462213"/>
          </a:xfrm>
          <a:prstGeom prst="rect">
            <a:avLst/>
          </a:prstGeom>
          <a:noFill/>
        </p:spPr>
        <p:txBody>
          <a:bodyPr wrap="square">
            <a:spAutoFit/>
          </a:bodyPr>
          <a:lstStyle/>
          <a:p>
            <a:pPr algn="ctr"/>
            <a:r>
              <a:rPr lang="ru-RU" sz="1400" b="1" dirty="0">
                <a:solidFill>
                  <a:srgbClr val="0070C0"/>
                </a:solidFill>
                <a:latin typeface="Times New Roman" panose="02020603050405020304" pitchFamily="18" charset="0"/>
                <a:cs typeface="Times New Roman" panose="02020603050405020304" pitchFamily="18" charset="0"/>
              </a:rPr>
              <a:t>В случае принятия решения об отказе в направлении запроса управление по профилактике коррупционных и иных правонарушений не позднее 10 рабочих дней со дня поступления обращения направляет руководителю органа местного самоуправления, направившему обращение, письменное уведомление с указанием причин </a:t>
            </a:r>
            <a:r>
              <a:rPr lang="ru-RU" sz="1400" b="1" dirty="0" smtClean="0">
                <a:solidFill>
                  <a:srgbClr val="0070C0"/>
                </a:solidFill>
                <a:latin typeface="Times New Roman" panose="02020603050405020304" pitchFamily="18" charset="0"/>
                <a:cs typeface="Times New Roman" panose="02020603050405020304" pitchFamily="18" charset="0"/>
              </a:rPr>
              <a:t>отказа</a:t>
            </a:r>
            <a:endParaRPr lang="ru-RU" sz="1400" b="1" dirty="0">
              <a:solidFill>
                <a:srgbClr val="0070C0"/>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8416393" y="2380735"/>
            <a:ext cx="3355478" cy="1938992"/>
          </a:xfrm>
          <a:prstGeom prst="rect">
            <a:avLst/>
          </a:prstGeom>
          <a:solidFill>
            <a:srgbClr val="00B050"/>
          </a:solidFill>
          <a:ln>
            <a:solidFill>
              <a:schemeClr val="tx2">
                <a:lumMod val="10000"/>
              </a:schemeClr>
            </a:solidFill>
          </a:ln>
        </p:spPr>
        <p:txBody>
          <a:bodyPr wrap="square">
            <a:spAutoFit/>
          </a:bodyPr>
          <a:lstStyle/>
          <a:p>
            <a:pPr algn="ctr"/>
            <a:r>
              <a:rPr lang="ru-RU" sz="1200" dirty="0">
                <a:solidFill>
                  <a:schemeClr val="tx2">
                    <a:lumMod val="10000"/>
                  </a:schemeClr>
                </a:solidFill>
                <a:latin typeface="Times New Roman" panose="02020603050405020304" pitchFamily="18" charset="0"/>
                <a:cs typeface="Times New Roman" panose="02020603050405020304" pitchFamily="18" charset="0"/>
              </a:rPr>
              <a:t>При отсутствии оснований для отказа в направлении запроса, управлением по профилактике коррупционных и иных правонарушений осуществляется подготовка проекта письма Губернатора Иркутской области (специально уполномоченного заместителя Губернатора Иркутской области) и обеспечивается его направление в соответствующие органы и организации в течении 14 рабочих </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дней</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8424631" y="4984142"/>
            <a:ext cx="3355478" cy="1385192"/>
          </a:xfrm>
          <a:prstGeom prst="rect">
            <a:avLst/>
          </a:prstGeom>
          <a:solidFill>
            <a:srgbClr val="00B050"/>
          </a:solidFill>
          <a:ln>
            <a:solidFill>
              <a:schemeClr val="tx2">
                <a:lumMod val="10000"/>
              </a:schemeClr>
            </a:solidFill>
          </a:ln>
        </p:spPr>
        <p:txBody>
          <a:bodyPr wrap="square">
            <a:spAutoFit/>
          </a:bodyPr>
          <a:lstStyle/>
          <a:p>
            <a:pPr algn="ctr"/>
            <a:r>
              <a:rPr lang="ru-RU" sz="1200" dirty="0">
                <a:solidFill>
                  <a:schemeClr val="tx2">
                    <a:lumMod val="10000"/>
                  </a:schemeClr>
                </a:solidFill>
                <a:latin typeface="Times New Roman" panose="02020603050405020304" pitchFamily="18" charset="0"/>
                <a:cs typeface="Times New Roman" panose="02020603050405020304" pitchFamily="18" charset="0"/>
              </a:rPr>
              <a:t>При получении ответа на запрос полученная информация направляется управлением руководителю органа местного самоуправления, направившему обращение, в течение 5 рабочих дней со дня поступления ответа в управление по профилактике коррупционных и иных </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правонарушений</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69" y="2192422"/>
            <a:ext cx="590449" cy="590449"/>
          </a:xfrm>
          <a:prstGeom prst="rect">
            <a:avLst/>
          </a:prstGeom>
        </p:spPr>
      </p:pic>
      <p:sp>
        <p:nvSpPr>
          <p:cNvPr id="16" name="Стрелка вправо 66">
            <a:extLst>
              <a:ext uri="{FF2B5EF4-FFF2-40B4-BE49-F238E27FC236}">
                <a16:creationId xmlns="" xmlns:a16="http://schemas.microsoft.com/office/drawing/2014/main" id="{BAE1F523-08E8-476C-92F6-36E216300465}"/>
              </a:ext>
            </a:extLst>
          </p:cNvPr>
          <p:cNvSpPr/>
          <p:nvPr/>
        </p:nvSpPr>
        <p:spPr>
          <a:xfrm>
            <a:off x="4397636" y="4805042"/>
            <a:ext cx="438150" cy="286921"/>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8" name="Прямоугольник 17"/>
          <p:cNvSpPr/>
          <p:nvPr/>
        </p:nvSpPr>
        <p:spPr>
          <a:xfrm>
            <a:off x="436698" y="3891550"/>
            <a:ext cx="564987" cy="523220"/>
          </a:xfrm>
          <a:prstGeom prst="rect">
            <a:avLst/>
          </a:prstGeom>
        </p:spPr>
        <p:txBody>
          <a:bodyPr wrap="square">
            <a:spAutoFit/>
          </a:bodyPr>
          <a:lstStyle/>
          <a:p>
            <a:r>
              <a:rPr lang="ru-RU" sz="2800" b="1" dirty="0" smtClean="0">
                <a:solidFill>
                  <a:srgbClr val="00B0F0"/>
                </a:solidFill>
                <a:latin typeface="Georgia" panose="02040502050405020303" pitchFamily="18" charset="0"/>
              </a:rPr>
              <a:t>1.</a:t>
            </a:r>
            <a:endParaRPr lang="ru-RU" sz="2800" b="1" dirty="0">
              <a:solidFill>
                <a:srgbClr val="00B0F0"/>
              </a:solidFill>
              <a:latin typeface="Georgia" panose="02040502050405020303" pitchFamily="18" charset="0"/>
            </a:endParaRPr>
          </a:p>
        </p:txBody>
      </p:sp>
      <p:sp>
        <p:nvSpPr>
          <p:cNvPr id="19" name="Прямоугольник 18"/>
          <p:cNvSpPr/>
          <p:nvPr/>
        </p:nvSpPr>
        <p:spPr>
          <a:xfrm>
            <a:off x="414453" y="5298811"/>
            <a:ext cx="527709"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2.</a:t>
            </a:r>
            <a:endParaRPr lang="ru-RU" sz="2800" b="1" dirty="0">
              <a:solidFill>
                <a:srgbClr val="00B0F0"/>
              </a:solidFill>
              <a:latin typeface="Georgia" panose="02040502050405020303" pitchFamily="18" charset="0"/>
            </a:endParaRPr>
          </a:p>
        </p:txBody>
      </p:sp>
      <p:sp>
        <p:nvSpPr>
          <p:cNvPr id="20" name="Стрелка вправо 66">
            <a:extLst>
              <a:ext uri="{FF2B5EF4-FFF2-40B4-BE49-F238E27FC236}">
                <a16:creationId xmlns="" xmlns:a16="http://schemas.microsoft.com/office/drawing/2014/main" id="{BAE1F523-08E8-476C-92F6-36E216300465}"/>
              </a:ext>
            </a:extLst>
          </p:cNvPr>
          <p:cNvSpPr/>
          <p:nvPr/>
        </p:nvSpPr>
        <p:spPr>
          <a:xfrm rot="5400000">
            <a:off x="9883295" y="4511999"/>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2743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solidFill>
                  <a:srgbClr val="0070C0"/>
                </a:solidFill>
                <a:latin typeface="Times New Roman" panose="02020603050405020304" pitchFamily="18" charset="0"/>
                <a:cs typeface="Times New Roman" panose="02020603050405020304" pitchFamily="18" charset="0"/>
              </a:rPr>
              <a:t>Самостоятельное осуществление </a:t>
            </a:r>
            <a:r>
              <a:rPr lang="ru-RU" sz="2800" b="1" dirty="0" smtClean="0">
                <a:solidFill>
                  <a:srgbClr val="0070C0"/>
                </a:solidFill>
                <a:latin typeface="Times New Roman" panose="02020603050405020304" pitchFamily="18" charset="0"/>
                <a:cs typeface="Times New Roman" panose="02020603050405020304" pitchFamily="18" charset="0"/>
              </a:rPr>
              <a:t>проверки</a:t>
            </a:r>
            <a:endParaRPr lang="ru-RU" sz="2800" b="1" dirty="0">
              <a:solidFill>
                <a:srgbClr val="0070C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43324" y="2261380"/>
            <a:ext cx="8850858" cy="523220"/>
          </a:xfrm>
          <a:prstGeom prst="rect">
            <a:avLst/>
          </a:prstGeom>
          <a:ln w="19050">
            <a:solidFill>
              <a:srgbClr val="00B0F0"/>
            </a:solidFill>
          </a:ln>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В течении 2 рабочих дней со дня получения решения о проведении проверки руководитель кадровой службы уведомляет в письменной форме муниципального служащего о начале в отношении него </a:t>
            </a:r>
            <a:r>
              <a:rPr lang="ru-RU" sz="1400" b="1" dirty="0" smtClean="0">
                <a:solidFill>
                  <a:srgbClr val="00B050"/>
                </a:solidFill>
                <a:latin typeface="Times New Roman" panose="02020603050405020304" pitchFamily="18" charset="0"/>
                <a:cs typeface="Times New Roman" panose="02020603050405020304" pitchFamily="18" charset="0"/>
              </a:rPr>
              <a:t>проверки</a:t>
            </a:r>
            <a:endParaRPr lang="ru-RU" sz="1400" b="1" dirty="0">
              <a:solidFill>
                <a:srgbClr val="00B05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422020" y="3138993"/>
            <a:ext cx="8850859" cy="954107"/>
          </a:xfrm>
          <a:prstGeom prst="rect">
            <a:avLst/>
          </a:prstGeom>
          <a:ln w="19050">
            <a:solidFill>
              <a:srgbClr val="00B0F0"/>
            </a:solidFill>
          </a:ln>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Рекомендуется уведомление вручать лично под подпись на копии уведомления, которое подшивается в материалы проверки, при отсутствии такой возможности уведомление направляется через организацию почтовой связи заказным письмом с уведомлением по адресу места регистрации (жительства и (или) пребывания</a:t>
            </a:r>
            <a:r>
              <a:rPr lang="ru-RU" sz="1400" b="1" dirty="0" smtClean="0">
                <a:solidFill>
                  <a:srgbClr val="00B050"/>
                </a:solidFill>
                <a:latin typeface="Times New Roman" panose="02020603050405020304" pitchFamily="18" charset="0"/>
                <a:cs typeface="Times New Roman" panose="02020603050405020304" pitchFamily="18" charset="0"/>
              </a:rPr>
              <a:t>)</a:t>
            </a:r>
            <a:endParaRPr lang="ru-RU" sz="1400" b="1" dirty="0">
              <a:solidFill>
                <a:srgbClr val="00B050"/>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422020" y="4360825"/>
            <a:ext cx="8850858" cy="738664"/>
          </a:xfrm>
          <a:prstGeom prst="rect">
            <a:avLst/>
          </a:prstGeom>
          <a:ln w="19050">
            <a:solidFill>
              <a:srgbClr val="00B0F0"/>
            </a:solidFill>
          </a:ln>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Муниципальный служащий вправе обратиться в кадровую службу для проведения беседы с ним. Беседа должна быть проведена в течение 7 рабочих дней со дня обращения муниципального служащего, а при наличии уважительной причины - в срок, согласованный с муниципальным </a:t>
            </a:r>
            <a:r>
              <a:rPr lang="ru-RU" sz="1400" b="1" dirty="0" smtClean="0">
                <a:solidFill>
                  <a:srgbClr val="00B050"/>
                </a:solidFill>
                <a:latin typeface="Times New Roman" panose="02020603050405020304" pitchFamily="18" charset="0"/>
                <a:cs typeface="Times New Roman" panose="02020603050405020304" pitchFamily="18" charset="0"/>
              </a:rPr>
              <a:t>служащим</a:t>
            </a:r>
            <a:endParaRPr lang="ru-RU" sz="1400" b="1" dirty="0">
              <a:solidFill>
                <a:srgbClr val="00B05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443323" y="5540551"/>
            <a:ext cx="8850858" cy="523220"/>
          </a:xfrm>
          <a:prstGeom prst="rect">
            <a:avLst/>
          </a:prstGeom>
          <a:ln w="19050">
            <a:solidFill>
              <a:srgbClr val="00B0F0"/>
            </a:solidFill>
          </a:ln>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В ходе беседы служащему разъясняется какие сведения и требования к служебному поведению подлежат </a:t>
            </a:r>
            <a:r>
              <a:rPr lang="ru-RU" sz="1400" b="1" dirty="0" smtClean="0">
                <a:solidFill>
                  <a:srgbClr val="00B050"/>
                </a:solidFill>
                <a:latin typeface="Times New Roman" panose="02020603050405020304" pitchFamily="18" charset="0"/>
                <a:cs typeface="Times New Roman" panose="02020603050405020304" pitchFamily="18" charset="0"/>
              </a:rPr>
              <a:t>проверке</a:t>
            </a:r>
            <a:endParaRPr lang="ru-RU" sz="1400" b="1" dirty="0">
              <a:solidFill>
                <a:srgbClr val="00B050"/>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182" y="2419079"/>
            <a:ext cx="522404" cy="522404"/>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321" y="3320745"/>
            <a:ext cx="510745" cy="510745"/>
          </a:xfrm>
          <a:prstGeom prst="rect">
            <a:avLst/>
          </a:prstGeom>
        </p:spPr>
      </p:pic>
      <p:pic>
        <p:nvPicPr>
          <p:cNvPr id="9" name="Рисунок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977" y="5539734"/>
            <a:ext cx="524037" cy="524037"/>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9977" y="4447494"/>
            <a:ext cx="565327" cy="565327"/>
          </a:xfrm>
          <a:prstGeom prst="rect">
            <a:avLst/>
          </a:prstGeom>
        </p:spPr>
      </p:pic>
    </p:spTree>
    <p:extLst>
      <p:ext uri="{BB962C8B-B14F-4D97-AF65-F5344CB8AC3E}">
        <p14:creationId xmlns:p14="http://schemas.microsoft.com/office/powerpoint/2010/main" val="82818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Прямоугольник 2061"/>
          <p:cNvSpPr/>
          <p:nvPr/>
        </p:nvSpPr>
        <p:spPr>
          <a:xfrm>
            <a:off x="1765930" y="652227"/>
            <a:ext cx="7786925" cy="1379417"/>
          </a:xfrm>
          <a:prstGeom prst="rect">
            <a:avLst/>
          </a:prstGeom>
        </p:spPr>
        <p:txBody>
          <a:bodyPr wrap="square">
            <a:spAutoFit/>
          </a:bodyPr>
          <a:lstStyle/>
          <a:p>
            <a:pPr algn="ctr">
              <a:lnSpc>
                <a:spcPct val="107000"/>
              </a:lnSpc>
              <a:spcAft>
                <a:spcPts val="0"/>
              </a:spcAft>
            </a:pPr>
            <a:r>
              <a:rPr lang="ru-RU" sz="2000" b="1" dirty="0">
                <a:solidFill>
                  <a:schemeClr val="tx2">
                    <a:lumMod val="10000"/>
                  </a:schemeClr>
                </a:solidFill>
                <a:latin typeface="Times New Roman" panose="02020603050405020304" pitchFamily="18" charset="0"/>
                <a:ea typeface="Calibri" panose="020F0502020204030204" pitchFamily="34" charset="0"/>
                <a:cs typeface="Times New Roman" panose="02020603050405020304" pitchFamily="18" charset="0"/>
              </a:rPr>
              <a:t>Правовой акт, определяющий порядок проведения проверки</a:t>
            </a:r>
          </a:p>
          <a:p>
            <a:pPr algn="ctr">
              <a:lnSpc>
                <a:spcPct val="107000"/>
              </a:lnSpc>
              <a:spcAft>
                <a:spcPts val="0"/>
              </a:spcAft>
            </a:pPr>
            <a:r>
              <a:rPr lang="ru-RU" b="1" dirty="0">
                <a:solidFill>
                  <a:schemeClr val="tx2">
                    <a:lumMod val="10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ru-RU" b="1" dirty="0" smtClean="0">
              <a:solidFill>
                <a:schemeClr val="tx2">
                  <a:lumMod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ru-RU" sz="1400" b="1" dirty="0">
              <a:solidFill>
                <a:schemeClr val="tx2">
                  <a:lumMod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1400" dirty="0" smtClean="0">
                <a:solidFill>
                  <a:schemeClr val="tx2">
                    <a:lumMod val="10000"/>
                  </a:schemeClr>
                </a:solidFill>
                <a:latin typeface="Times New Roman" panose="02020603050405020304" pitchFamily="18" charset="0"/>
                <a:ea typeface="Calibri" panose="020F0502020204030204" pitchFamily="34" charset="0"/>
                <a:cs typeface="Times New Roman" panose="02020603050405020304" pitchFamily="18" charset="0"/>
              </a:rPr>
              <a:t>Указом </a:t>
            </a:r>
            <a:r>
              <a:rPr lang="ru-RU" sz="1400" dirty="0">
                <a:solidFill>
                  <a:schemeClr val="tx2">
                    <a:lumMod val="10000"/>
                  </a:schemeClr>
                </a:solidFill>
                <a:latin typeface="Times New Roman" panose="02020603050405020304" pitchFamily="18" charset="0"/>
                <a:ea typeface="Calibri" panose="020F0502020204030204" pitchFamily="34" charset="0"/>
                <a:cs typeface="Times New Roman" panose="02020603050405020304" pitchFamily="18" charset="0"/>
              </a:rPr>
              <a:t>Губернатора Иркутской области от 19 января 2017 года № 7-уг утверждено Положение о </a:t>
            </a:r>
            <a:r>
              <a:rPr lang="ru-RU" sz="1400" dirty="0" smtClean="0">
                <a:solidFill>
                  <a:schemeClr val="tx2">
                    <a:lumMod val="10000"/>
                  </a:schemeClr>
                </a:solidFill>
                <a:latin typeface="Times New Roman" panose="02020603050405020304" pitchFamily="18" charset="0"/>
                <a:ea typeface="Calibri" panose="020F0502020204030204" pitchFamily="34" charset="0"/>
                <a:cs typeface="Times New Roman" panose="02020603050405020304" pitchFamily="18" charset="0"/>
              </a:rPr>
              <a:t>проверке</a:t>
            </a:r>
            <a:endParaRPr lang="ru-RU" sz="14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2069" name="Прямоугольник 2068"/>
          <p:cNvSpPr/>
          <p:nvPr/>
        </p:nvSpPr>
        <p:spPr>
          <a:xfrm>
            <a:off x="2610397" y="2255010"/>
            <a:ext cx="6096000" cy="584775"/>
          </a:xfrm>
          <a:prstGeom prst="rect">
            <a:avLst/>
          </a:prstGeom>
        </p:spPr>
        <p:txBody>
          <a:bodyPr>
            <a:spAutoFit/>
          </a:bodyPr>
          <a:lstStyle/>
          <a:p>
            <a:pPr algn="ctr"/>
            <a:r>
              <a:rPr lang="ru-RU" sz="3200" b="1" dirty="0" smtClean="0">
                <a:solidFill>
                  <a:srgbClr val="0070C0"/>
                </a:solidFill>
                <a:latin typeface="Times New Roman" panose="02020603050405020304" pitchFamily="18" charset="0"/>
                <a:cs typeface="Times New Roman" panose="02020603050405020304" pitchFamily="18" charset="0"/>
              </a:rPr>
              <a:t>ВИДЫ ПРОВЕРОК</a:t>
            </a:r>
            <a:endParaRPr lang="ru-RU" sz="3200" b="1" dirty="0">
              <a:solidFill>
                <a:srgbClr val="0070C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2595" y="794007"/>
            <a:ext cx="988453" cy="988453"/>
          </a:xfrm>
          <a:prstGeom prst="rect">
            <a:avLst/>
          </a:prstGeom>
        </p:spPr>
      </p:pic>
      <p:sp>
        <p:nvSpPr>
          <p:cNvPr id="4" name="Прямоугольник 3"/>
          <p:cNvSpPr/>
          <p:nvPr/>
        </p:nvSpPr>
        <p:spPr>
          <a:xfrm>
            <a:off x="1379460" y="3018787"/>
            <a:ext cx="3641231" cy="738664"/>
          </a:xfrm>
          <a:prstGeom prst="rect">
            <a:avLst/>
          </a:prstGeom>
          <a:ln w="38100">
            <a:solidFill>
              <a:srgbClr val="00B050"/>
            </a:solidFill>
          </a:ln>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Достоверности </a:t>
            </a:r>
            <a:r>
              <a:rPr lang="ru-RU" sz="1400" dirty="0">
                <a:solidFill>
                  <a:schemeClr val="tx2">
                    <a:lumMod val="10000"/>
                  </a:schemeClr>
                </a:solidFill>
                <a:latin typeface="Times New Roman" panose="02020603050405020304" pitchFamily="18" charset="0"/>
                <a:cs typeface="Times New Roman" panose="02020603050405020304" pitchFamily="18" charset="0"/>
              </a:rPr>
              <a:t>и полноты сведений о доходах, расходах</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 об </a:t>
            </a:r>
            <a:r>
              <a:rPr lang="ru-RU" sz="1400" dirty="0">
                <a:solidFill>
                  <a:schemeClr val="tx2">
                    <a:lumMod val="10000"/>
                  </a:schemeClr>
                </a:solidFill>
                <a:latin typeface="Times New Roman" panose="02020603050405020304" pitchFamily="18" charset="0"/>
                <a:cs typeface="Times New Roman" panose="02020603050405020304" pitchFamily="18" charset="0"/>
              </a:rPr>
              <a:t>имуществе и обязательствах имущественного характера</a:t>
            </a:r>
          </a:p>
        </p:txBody>
      </p:sp>
      <p:sp>
        <p:nvSpPr>
          <p:cNvPr id="5" name="Прямоугольник 4"/>
          <p:cNvSpPr/>
          <p:nvPr/>
        </p:nvSpPr>
        <p:spPr>
          <a:xfrm>
            <a:off x="1403783" y="4209535"/>
            <a:ext cx="8226250" cy="738664"/>
          </a:xfrm>
          <a:prstGeom prst="rect">
            <a:avLst/>
          </a:prstGeom>
          <a:ln w="38100">
            <a:solidFill>
              <a:srgbClr val="00B050"/>
            </a:solidFill>
          </a:ln>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Достоверности </a:t>
            </a:r>
            <a:r>
              <a:rPr lang="ru-RU" sz="1400" dirty="0">
                <a:solidFill>
                  <a:schemeClr val="tx2">
                    <a:lumMod val="10000"/>
                  </a:schemeClr>
                </a:solidFill>
                <a:latin typeface="Times New Roman" panose="02020603050405020304" pitchFamily="18" charset="0"/>
                <a:cs typeface="Times New Roman" panose="02020603050405020304" pitchFamily="18" charset="0"/>
              </a:rPr>
              <a:t>и полноты сведений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a:t>
            </a:r>
            <a:r>
              <a:rPr lang="ru-RU" sz="1400" dirty="0">
                <a:solidFill>
                  <a:schemeClr val="tx2">
                    <a:lumMod val="10000"/>
                  </a:schemeClr>
                </a:solidFill>
                <a:latin typeface="Times New Roman" panose="02020603050405020304" pitchFamily="18" charset="0"/>
                <a:cs typeface="Times New Roman" panose="02020603050405020304" pitchFamily="18" charset="0"/>
              </a:rPr>
              <a:t>в части, касающейся профилактики коррупционных правонарушений), представленных гражданами при поступлении на муниципальную службу в соответствии с нормативными правовыми актами Российской Федерации</a:t>
            </a:r>
          </a:p>
        </p:txBody>
      </p:sp>
      <p:sp>
        <p:nvSpPr>
          <p:cNvPr id="6" name="Прямоугольник 5"/>
          <p:cNvSpPr/>
          <p:nvPr/>
        </p:nvSpPr>
        <p:spPr>
          <a:xfrm>
            <a:off x="1379460" y="5400283"/>
            <a:ext cx="10191528" cy="954107"/>
          </a:xfrm>
          <a:prstGeom prst="rect">
            <a:avLst/>
          </a:prstGeom>
          <a:ln w="38100">
            <a:solidFill>
              <a:srgbClr val="00B050"/>
            </a:solidFill>
          </a:ln>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Соблюдения </a:t>
            </a:r>
            <a:r>
              <a:rPr lang="ru-RU" sz="1400" dirty="0">
                <a:solidFill>
                  <a:schemeClr val="tx2">
                    <a:lumMod val="10000"/>
                  </a:schemeClr>
                </a:solidFill>
                <a:latin typeface="Times New Roman" panose="02020603050405020304" pitchFamily="18" charset="0"/>
                <a:cs typeface="Times New Roman" panose="02020603050405020304" pitchFamily="18" charset="0"/>
              </a:rPr>
              <a:t>муниципальными служащими в течение трех лет, предшествующих поступлению информации, явившейся основанием для осуществления проверки, ограничений и запретов, требований о предотвращении или урегулировании конфликта интересов, исполнения ими обязанностей, установленных Федеральным законом от 25 декабря 2008 года № 273-ФЗ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                       «</a:t>
            </a:r>
            <a:r>
              <a:rPr lang="ru-RU" sz="1400" dirty="0">
                <a:solidFill>
                  <a:schemeClr val="tx2">
                    <a:lumMod val="10000"/>
                  </a:schemeClr>
                </a:solidFill>
                <a:latin typeface="Times New Roman" panose="02020603050405020304" pitchFamily="18" charset="0"/>
                <a:cs typeface="Times New Roman" panose="02020603050405020304" pitchFamily="18" charset="0"/>
              </a:rPr>
              <a:t>О противодействии коррупции» и другими нормативными правовыми актами Российской Федерации</a:t>
            </a:r>
          </a:p>
        </p:txBody>
      </p:sp>
      <p:sp>
        <p:nvSpPr>
          <p:cNvPr id="12" name="Стрелка вправо 66">
            <a:extLst>
              <a:ext uri="{FF2B5EF4-FFF2-40B4-BE49-F238E27FC236}">
                <a16:creationId xmlns="" xmlns:a16="http://schemas.microsoft.com/office/drawing/2014/main" id="{BAE1F523-08E8-476C-92F6-36E216300465}"/>
              </a:ext>
            </a:extLst>
          </p:cNvPr>
          <p:cNvSpPr/>
          <p:nvPr/>
        </p:nvSpPr>
        <p:spPr>
          <a:xfrm>
            <a:off x="766119" y="3244658"/>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Стрелка вправо 66">
            <a:extLst>
              <a:ext uri="{FF2B5EF4-FFF2-40B4-BE49-F238E27FC236}">
                <a16:creationId xmlns="" xmlns:a16="http://schemas.microsoft.com/office/drawing/2014/main" id="{BAE1F523-08E8-476C-92F6-36E216300465}"/>
              </a:ext>
            </a:extLst>
          </p:cNvPr>
          <p:cNvSpPr/>
          <p:nvPr/>
        </p:nvSpPr>
        <p:spPr>
          <a:xfrm>
            <a:off x="705108" y="5733875"/>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Стрелка вправо 66">
            <a:extLst>
              <a:ext uri="{FF2B5EF4-FFF2-40B4-BE49-F238E27FC236}">
                <a16:creationId xmlns="" xmlns:a16="http://schemas.microsoft.com/office/drawing/2014/main" id="{BAE1F523-08E8-476C-92F6-36E216300465}"/>
              </a:ext>
            </a:extLst>
          </p:cNvPr>
          <p:cNvSpPr/>
          <p:nvPr/>
        </p:nvSpPr>
        <p:spPr>
          <a:xfrm>
            <a:off x="705108" y="4435406"/>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7" name="Стрелка вправо 66">
            <a:extLst>
              <a:ext uri="{FF2B5EF4-FFF2-40B4-BE49-F238E27FC236}">
                <a16:creationId xmlns="" xmlns:a16="http://schemas.microsoft.com/office/drawing/2014/main" id="{BAE1F523-08E8-476C-92F6-36E216300465}"/>
              </a:ext>
            </a:extLst>
          </p:cNvPr>
          <p:cNvSpPr/>
          <p:nvPr/>
        </p:nvSpPr>
        <p:spPr>
          <a:xfrm rot="5400000">
            <a:off x="5437156" y="1144773"/>
            <a:ext cx="438150" cy="286921"/>
          </a:xfrm>
          <a:prstGeom prst="rightArrow">
            <a:avLst/>
          </a:prstGeom>
          <a:solidFill>
            <a:srgbClr val="92D050"/>
          </a:solidFill>
          <a:ln w="12700" cap="flat" cmpd="sng" algn="ctr">
            <a:solidFill>
              <a:srgbClr val="00B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07317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78011" y="1326449"/>
            <a:ext cx="9168715" cy="1754326"/>
          </a:xfrm>
          <a:prstGeom prst="rect">
            <a:avLst/>
          </a:prstGeom>
          <a:solidFill>
            <a:srgbClr val="FA6A6A"/>
          </a:solidFill>
          <a:ln w="38100">
            <a:solidFill>
              <a:srgbClr val="0070C0"/>
            </a:solidFill>
          </a:ln>
        </p:spPr>
        <p:txBody>
          <a:bodyPr wrap="square">
            <a:spAutoFit/>
          </a:bodyPr>
          <a:lstStyle/>
          <a:p>
            <a:pPr algn="just"/>
            <a:r>
              <a:rPr lang="ru-RU" dirty="0">
                <a:solidFill>
                  <a:schemeClr val="tx2">
                    <a:lumMod val="10000"/>
                  </a:schemeClr>
                </a:solidFill>
                <a:latin typeface="Times New Roman" panose="02020603050405020304" pitchFamily="18" charset="0"/>
                <a:cs typeface="Times New Roman" panose="02020603050405020304" pitchFamily="18" charset="0"/>
              </a:rPr>
              <a:t>В соответствии с обзором проблемных вопросов, возникающих при представлении, анализе и проверке достоверности сведений о доходах, расходах, об имуществе и обязательствах имущественного характера  </a:t>
            </a:r>
            <a:r>
              <a:rPr lang="ru-RU" dirty="0" smtClean="0">
                <a:solidFill>
                  <a:schemeClr val="tx2">
                    <a:lumMod val="10000"/>
                  </a:schemeClr>
                </a:solidFill>
                <a:latin typeface="Times New Roman" panose="02020603050405020304" pitchFamily="18" charset="0"/>
                <a:cs typeface="Times New Roman" panose="02020603050405020304" pitchFamily="18" charset="0"/>
              </a:rPr>
              <a:t>от </a:t>
            </a:r>
            <a:r>
              <a:rPr lang="ru-RU" dirty="0">
                <a:solidFill>
                  <a:schemeClr val="tx2">
                    <a:lumMod val="10000"/>
                  </a:schemeClr>
                </a:solidFill>
                <a:latin typeface="Times New Roman" panose="02020603050405020304" pitchFamily="18" charset="0"/>
                <a:cs typeface="Times New Roman" panose="02020603050405020304" pitchFamily="18" charset="0"/>
              </a:rPr>
              <a:t>30 марта 2018 года, разработанным Минтрудом России, в ходе проверки </a:t>
            </a:r>
            <a:r>
              <a:rPr lang="ru-RU" b="1" dirty="0">
                <a:solidFill>
                  <a:schemeClr val="tx2">
                    <a:lumMod val="10000"/>
                  </a:schemeClr>
                </a:solidFill>
                <a:latin typeface="Times New Roman" panose="02020603050405020304" pitchFamily="18" charset="0"/>
                <a:cs typeface="Times New Roman" panose="02020603050405020304" pitchFamily="18" charset="0"/>
              </a:rPr>
              <a:t>рекомендуется проверять </a:t>
            </a:r>
            <a:r>
              <a:rPr lang="ru-RU" b="1" dirty="0" smtClean="0">
                <a:solidFill>
                  <a:schemeClr val="tx2">
                    <a:lumMod val="10000"/>
                  </a:schemeClr>
                </a:solidFill>
                <a:latin typeface="Times New Roman" panose="02020603050405020304" pitchFamily="18" charset="0"/>
                <a:cs typeface="Times New Roman" panose="02020603050405020304" pitchFamily="18" charset="0"/>
              </a:rPr>
              <a:t>ВСЕ </a:t>
            </a:r>
            <a:r>
              <a:rPr lang="ru-RU" b="1" dirty="0">
                <a:solidFill>
                  <a:schemeClr val="tx2">
                    <a:lumMod val="10000"/>
                  </a:schemeClr>
                </a:solidFill>
                <a:latin typeface="Times New Roman" panose="02020603050405020304" pitchFamily="18" charset="0"/>
                <a:cs typeface="Times New Roman" panose="02020603050405020304" pitchFamily="18" charset="0"/>
              </a:rPr>
              <a:t>сведения, содержащиеся в справке,</a:t>
            </a:r>
            <a:r>
              <a:rPr lang="ru-RU" dirty="0">
                <a:solidFill>
                  <a:schemeClr val="tx2">
                    <a:lumMod val="10000"/>
                  </a:schemeClr>
                </a:solidFill>
                <a:latin typeface="Times New Roman" panose="02020603050405020304" pitchFamily="18" charset="0"/>
                <a:cs typeface="Times New Roman" panose="02020603050405020304" pitchFamily="18" charset="0"/>
              </a:rPr>
              <a:t> несмотря на то, что сомнение в достоверности представленных сведений заключается, например, лишь по одному разделу </a:t>
            </a:r>
            <a:r>
              <a:rPr lang="ru-RU" dirty="0" smtClean="0">
                <a:solidFill>
                  <a:schemeClr val="tx2">
                    <a:lumMod val="10000"/>
                  </a:schemeClr>
                </a:solidFill>
                <a:latin typeface="Times New Roman" panose="02020603050405020304" pitchFamily="18" charset="0"/>
                <a:cs typeface="Times New Roman" panose="02020603050405020304" pitchFamily="18" charset="0"/>
              </a:rPr>
              <a:t>справки</a:t>
            </a:r>
          </a:p>
        </p:txBody>
      </p:sp>
      <p:sp>
        <p:nvSpPr>
          <p:cNvPr id="4" name="Прямоугольник 3"/>
          <p:cNvSpPr/>
          <p:nvPr/>
        </p:nvSpPr>
        <p:spPr>
          <a:xfrm>
            <a:off x="1087746" y="3993284"/>
            <a:ext cx="9168714" cy="1477328"/>
          </a:xfrm>
          <a:prstGeom prst="rect">
            <a:avLst/>
          </a:prstGeom>
          <a:solidFill>
            <a:srgbClr val="6DB5F7"/>
          </a:solidFill>
          <a:ln w="28575">
            <a:solidFill>
              <a:srgbClr val="0070C0"/>
            </a:solidFill>
          </a:ln>
        </p:spPr>
        <p:txBody>
          <a:bodyPr wrap="square">
            <a:spAutoFit/>
          </a:bodyPr>
          <a:lstStyle/>
          <a:p>
            <a:pPr algn="just"/>
            <a:r>
              <a:rPr lang="ru-RU" dirty="0">
                <a:solidFill>
                  <a:schemeClr val="tx2">
                    <a:lumMod val="10000"/>
                  </a:schemeClr>
                </a:solidFill>
                <a:latin typeface="Times New Roman" panose="02020603050405020304" pitchFamily="18" charset="0"/>
                <a:cs typeface="Times New Roman" panose="02020603050405020304" pitchFamily="18" charset="0"/>
              </a:rPr>
              <a:t>Указанный подход позволяет полноценно оценить исполнение муниципальным служащим обязанности по представлению достоверных сведений о доходах и избежать повторного проведения проверки и возможного привлечения муниципального служащего к ответственности в случае, если выявляются новые ошибки в ранее представленных </a:t>
            </a:r>
            <a:r>
              <a:rPr lang="ru-RU" dirty="0" smtClean="0">
                <a:solidFill>
                  <a:schemeClr val="tx2">
                    <a:lumMod val="10000"/>
                  </a:schemeClr>
                </a:solidFill>
                <a:latin typeface="Times New Roman" panose="02020603050405020304" pitchFamily="18" charset="0"/>
                <a:cs typeface="Times New Roman" panose="02020603050405020304" pitchFamily="18" charset="0"/>
              </a:rPr>
              <a:t>сведениях</a:t>
            </a:r>
            <a:endParaRPr lang="ru-RU" dirty="0">
              <a:solidFill>
                <a:schemeClr val="tx2">
                  <a:lumMod val="10000"/>
                </a:schemeClr>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2891" y="317305"/>
            <a:ext cx="865061" cy="865061"/>
          </a:xfrm>
          <a:prstGeom prst="rect">
            <a:avLst/>
          </a:prstGeom>
        </p:spPr>
      </p:pic>
      <p:sp>
        <p:nvSpPr>
          <p:cNvPr id="6" name="Стрелка вправо 66">
            <a:extLst>
              <a:ext uri="{FF2B5EF4-FFF2-40B4-BE49-F238E27FC236}">
                <a16:creationId xmlns="" xmlns:a16="http://schemas.microsoft.com/office/drawing/2014/main" id="{BAE1F523-08E8-476C-92F6-36E216300465}"/>
              </a:ext>
            </a:extLst>
          </p:cNvPr>
          <p:cNvSpPr/>
          <p:nvPr/>
        </p:nvSpPr>
        <p:spPr>
          <a:xfrm rot="5400000">
            <a:off x="5425358" y="3331434"/>
            <a:ext cx="493491" cy="41119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7" name="Рисунок 6"/>
          <p:cNvPicPr>
            <a:picLocks noChangeAspect="1"/>
          </p:cNvPicPr>
          <p:nvPr/>
        </p:nvPicPr>
        <p:blipFill>
          <a:blip r:embed="rId3"/>
          <a:stretch>
            <a:fillRect/>
          </a:stretch>
        </p:blipFill>
        <p:spPr>
          <a:xfrm>
            <a:off x="502479" y="1701350"/>
            <a:ext cx="585267" cy="585267"/>
          </a:xfrm>
          <a:prstGeom prst="rect">
            <a:avLst/>
          </a:prstGeom>
          <a:solidFill>
            <a:srgbClr val="CCCC00"/>
          </a:solidFill>
        </p:spPr>
      </p:pic>
    </p:spTree>
    <p:extLst>
      <p:ext uri="{BB962C8B-B14F-4D97-AF65-F5344CB8AC3E}">
        <p14:creationId xmlns:p14="http://schemas.microsoft.com/office/powerpoint/2010/main" val="3521694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4271" y="691978"/>
            <a:ext cx="9036908" cy="1178011"/>
          </a:xfrm>
          <a:noFill/>
          <a:ln>
            <a:noFill/>
          </a:ln>
          <a:effectLst/>
        </p:spPr>
        <p:txBody>
          <a:bodyPr>
            <a:noAutofit/>
          </a:bodyPr>
          <a:lstStyle/>
          <a:p>
            <a:pPr algn="ctr"/>
            <a:r>
              <a:rPr lang="ru-RU" sz="2000" b="1" dirty="0">
                <a:solidFill>
                  <a:srgbClr val="0070C0"/>
                </a:solidFill>
                <a:latin typeface="Times New Roman" panose="02020603050405020304" pitchFamily="18" charset="0"/>
                <a:cs typeface="Times New Roman" panose="02020603050405020304" pitchFamily="18" charset="0"/>
              </a:rPr>
              <a:t>При проведении самостоятельной проверки </a:t>
            </a:r>
            <a:r>
              <a:rPr lang="ru-RU" sz="2000" b="1" dirty="0" smtClean="0">
                <a:solidFill>
                  <a:srgbClr val="0070C0"/>
                </a:solidFill>
                <a:latin typeface="Times New Roman" panose="02020603050405020304" pitchFamily="18" charset="0"/>
                <a:cs typeface="Times New Roman" panose="02020603050405020304" pitchFamily="18" charset="0"/>
              </a:rPr>
              <a:t>кадровая служба, </a:t>
            </a:r>
            <a:r>
              <a:rPr lang="ru-RU" sz="2000" b="1" dirty="0">
                <a:solidFill>
                  <a:srgbClr val="0070C0"/>
                </a:solidFill>
                <a:latin typeface="Times New Roman" panose="02020603050405020304" pitchFamily="18" charset="0"/>
                <a:cs typeface="Times New Roman" panose="02020603050405020304" pitchFamily="18" charset="0"/>
              </a:rPr>
              <a:t>вправе:</a:t>
            </a:r>
          </a:p>
        </p:txBody>
      </p:sp>
      <p:sp>
        <p:nvSpPr>
          <p:cNvPr id="9" name="Прямоугольник 8"/>
          <p:cNvSpPr/>
          <p:nvPr/>
        </p:nvSpPr>
        <p:spPr>
          <a:xfrm>
            <a:off x="1111892" y="2520799"/>
            <a:ext cx="6936476" cy="3785652"/>
          </a:xfrm>
          <a:prstGeom prst="rect">
            <a:avLst/>
          </a:prstGeom>
        </p:spPr>
        <p:txBody>
          <a:bodyPr wrap="square">
            <a:spAutoFit/>
          </a:bodyPr>
          <a:lstStyle/>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Проводить </a:t>
            </a:r>
            <a:r>
              <a:rPr lang="ru-RU" sz="1600" dirty="0">
                <a:solidFill>
                  <a:schemeClr val="tx2">
                    <a:lumMod val="10000"/>
                  </a:schemeClr>
                </a:solidFill>
                <a:latin typeface="Times New Roman" panose="02020603050405020304" pitchFamily="18" charset="0"/>
                <a:cs typeface="Times New Roman" panose="02020603050405020304" pitchFamily="18" charset="0"/>
              </a:rPr>
              <a:t>беседу с муниципальным служащим</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Изучать </a:t>
            </a:r>
            <a:r>
              <a:rPr lang="ru-RU" sz="1600" dirty="0">
                <a:solidFill>
                  <a:schemeClr val="tx2">
                    <a:lumMod val="10000"/>
                  </a:schemeClr>
                </a:solidFill>
                <a:latin typeface="Times New Roman" panose="02020603050405020304" pitchFamily="18" charset="0"/>
                <a:cs typeface="Times New Roman" panose="02020603050405020304" pitchFamily="18" charset="0"/>
              </a:rPr>
              <a:t>представленные сведения о доходах и дополнительные материалы</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Получать </a:t>
            </a:r>
            <a:r>
              <a:rPr lang="ru-RU" sz="1600" dirty="0">
                <a:solidFill>
                  <a:schemeClr val="tx2">
                    <a:lumMod val="10000"/>
                  </a:schemeClr>
                </a:solidFill>
                <a:latin typeface="Times New Roman" panose="02020603050405020304" pitchFamily="18" charset="0"/>
                <a:cs typeface="Times New Roman" panose="02020603050405020304" pitchFamily="18" charset="0"/>
              </a:rPr>
              <a:t>пояснения по представленным им сведениям о доходах и материалам</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Направлять </a:t>
            </a:r>
            <a:r>
              <a:rPr lang="ru-RU" sz="1600" dirty="0">
                <a:solidFill>
                  <a:schemeClr val="tx2">
                    <a:lumMod val="10000"/>
                  </a:schemeClr>
                </a:solidFill>
                <a:latin typeface="Times New Roman" panose="02020603050405020304" pitchFamily="18" charset="0"/>
                <a:cs typeface="Times New Roman" panose="02020603050405020304" pitchFamily="18" charset="0"/>
              </a:rPr>
              <a:t>в установленном порядке запрос в органы и организации, в соответствии с подпунктом 4 пункта 13 Положения о </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проверке;</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Наводить </a:t>
            </a:r>
            <a:r>
              <a:rPr lang="ru-RU" sz="1600" dirty="0">
                <a:solidFill>
                  <a:schemeClr val="tx2">
                    <a:lumMod val="10000"/>
                  </a:schemeClr>
                </a:solidFill>
                <a:latin typeface="Times New Roman" panose="02020603050405020304" pitchFamily="18" charset="0"/>
                <a:cs typeface="Times New Roman" panose="02020603050405020304" pitchFamily="18" charset="0"/>
              </a:rPr>
              <a:t>справки у физических лиц и получать от них информацию с их согласия</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Осуществлять </a:t>
            </a:r>
            <a:r>
              <a:rPr lang="ru-RU" sz="1600" dirty="0">
                <a:solidFill>
                  <a:schemeClr val="tx2">
                    <a:lumMod val="10000"/>
                  </a:schemeClr>
                </a:solidFill>
                <a:latin typeface="Times New Roman" panose="02020603050405020304" pitchFamily="18" charset="0"/>
                <a:cs typeface="Times New Roman" panose="02020603050405020304" pitchFamily="18" charset="0"/>
              </a:rPr>
              <a:t>анализ сведений, представленных муниципальным служащим в соответствии с законодательством Российской </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Федерации</a:t>
            </a:r>
            <a:endParaRPr lang="ru-RU" sz="1600" dirty="0">
              <a:solidFill>
                <a:schemeClr val="tx2">
                  <a:lumMod val="10000"/>
                </a:schemeClr>
              </a:solidFill>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1288" y="976336"/>
            <a:ext cx="609294" cy="609294"/>
          </a:xfrm>
          <a:prstGeom prst="rect">
            <a:avLst/>
          </a:prstGeom>
        </p:spPr>
      </p:pic>
      <p:pic>
        <p:nvPicPr>
          <p:cNvPr id="3" name="Рисунок 2"/>
          <p:cNvPicPr>
            <a:picLocks noChangeAspect="1"/>
          </p:cNvPicPr>
          <p:nvPr/>
        </p:nvPicPr>
        <p:blipFill>
          <a:blip r:embed="rId3"/>
          <a:stretch>
            <a:fillRect/>
          </a:stretch>
        </p:blipFill>
        <p:spPr>
          <a:xfrm rot="16200000">
            <a:off x="8261631" y="4326444"/>
            <a:ext cx="323116" cy="376553"/>
          </a:xfrm>
          <a:prstGeom prst="rect">
            <a:avLst/>
          </a:prstGeom>
        </p:spPr>
      </p:pic>
      <p:sp>
        <p:nvSpPr>
          <p:cNvPr id="7" name="Прямоугольник 6"/>
          <p:cNvSpPr/>
          <p:nvPr/>
        </p:nvSpPr>
        <p:spPr>
          <a:xfrm>
            <a:off x="670746" y="2405170"/>
            <a:ext cx="479618" cy="523220"/>
          </a:xfrm>
          <a:prstGeom prst="rect">
            <a:avLst/>
          </a:prstGeom>
        </p:spPr>
        <p:txBody>
          <a:bodyPr wrap="square">
            <a:spAutoFit/>
          </a:bodyPr>
          <a:lstStyle/>
          <a:p>
            <a:pPr lvl="0"/>
            <a:r>
              <a:rPr lang="ru-RU" sz="2800" b="1" dirty="0">
                <a:solidFill>
                  <a:srgbClr val="00B050"/>
                </a:solidFill>
                <a:latin typeface="Georgia" panose="02040502050405020303" pitchFamily="18" charset="0"/>
              </a:rPr>
              <a:t>1.</a:t>
            </a:r>
          </a:p>
        </p:txBody>
      </p:sp>
      <p:sp>
        <p:nvSpPr>
          <p:cNvPr id="8" name="Прямоугольник 7"/>
          <p:cNvSpPr/>
          <p:nvPr/>
        </p:nvSpPr>
        <p:spPr>
          <a:xfrm>
            <a:off x="647397" y="2899716"/>
            <a:ext cx="527709" cy="523220"/>
          </a:xfrm>
          <a:prstGeom prst="rect">
            <a:avLst/>
          </a:prstGeom>
        </p:spPr>
        <p:txBody>
          <a:bodyPr wrap="none">
            <a:spAutoFit/>
          </a:bodyPr>
          <a:lstStyle/>
          <a:p>
            <a:pPr lvl="0"/>
            <a:r>
              <a:rPr lang="ru-RU" sz="2800" b="1" dirty="0">
                <a:solidFill>
                  <a:srgbClr val="00B050"/>
                </a:solidFill>
                <a:latin typeface="Georgia" panose="02040502050405020303" pitchFamily="18" charset="0"/>
              </a:rPr>
              <a:t>2.</a:t>
            </a:r>
          </a:p>
        </p:txBody>
      </p:sp>
      <p:pic>
        <p:nvPicPr>
          <p:cNvPr id="12" name="Рисунок 11"/>
          <p:cNvPicPr>
            <a:picLocks noChangeAspect="1"/>
          </p:cNvPicPr>
          <p:nvPr/>
        </p:nvPicPr>
        <p:blipFill>
          <a:blip r:embed="rId4"/>
          <a:stretch>
            <a:fillRect/>
          </a:stretch>
        </p:blipFill>
        <p:spPr>
          <a:xfrm>
            <a:off x="498420" y="3400702"/>
            <a:ext cx="768163" cy="755970"/>
          </a:xfrm>
          <a:prstGeom prst="rect">
            <a:avLst/>
          </a:prstGeom>
        </p:spPr>
      </p:pic>
      <p:sp>
        <p:nvSpPr>
          <p:cNvPr id="13" name="Прямоугольник 12"/>
          <p:cNvSpPr/>
          <p:nvPr/>
        </p:nvSpPr>
        <p:spPr>
          <a:xfrm>
            <a:off x="614640" y="4182248"/>
            <a:ext cx="535724" cy="521297"/>
          </a:xfrm>
          <a:prstGeom prst="rect">
            <a:avLst/>
          </a:prstGeom>
        </p:spPr>
        <p:txBody>
          <a:bodyPr wrap="none">
            <a:spAutoFit/>
          </a:bodyPr>
          <a:lstStyle/>
          <a:p>
            <a:pPr>
              <a:lnSpc>
                <a:spcPct val="107000"/>
              </a:lnSpc>
              <a:spcAft>
                <a:spcPts val="800"/>
              </a:spcAft>
            </a:pPr>
            <a:r>
              <a:rPr lang="ru-RU" sz="2800" b="1" dirty="0" smtClean="0">
                <a:solidFill>
                  <a:srgbClr val="00B050"/>
                </a:solidFill>
                <a:latin typeface="Georgia" panose="02040502050405020303" pitchFamily="18" charset="0"/>
                <a:ea typeface="Calibri" panose="020F0502020204030204" pitchFamily="34" charset="0"/>
                <a:cs typeface="Times New Roman" panose="02020603050405020304" pitchFamily="18" charset="0"/>
              </a:rPr>
              <a:t>4.</a:t>
            </a:r>
            <a:endParaRPr lang="ru-RU" sz="2800" b="1" dirty="0">
              <a:solidFill>
                <a:srgbClr val="00B050"/>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4" name="Прямоугольник 13"/>
          <p:cNvSpPr/>
          <p:nvPr/>
        </p:nvSpPr>
        <p:spPr>
          <a:xfrm>
            <a:off x="632273" y="4922766"/>
            <a:ext cx="518091" cy="523220"/>
          </a:xfrm>
          <a:prstGeom prst="rect">
            <a:avLst/>
          </a:prstGeom>
        </p:spPr>
        <p:txBody>
          <a:bodyPr wrap="none">
            <a:spAutoFit/>
          </a:bodyPr>
          <a:lstStyle/>
          <a:p>
            <a:r>
              <a:rPr lang="ru-RU" sz="2800" b="1" dirty="0" smtClean="0">
                <a:solidFill>
                  <a:srgbClr val="00B050"/>
                </a:solidFill>
                <a:latin typeface="Georgia" panose="02040502050405020303" pitchFamily="18" charset="0"/>
              </a:rPr>
              <a:t>5.</a:t>
            </a:r>
            <a:endParaRPr lang="ru-RU" sz="2800" b="1" dirty="0">
              <a:solidFill>
                <a:srgbClr val="00B050"/>
              </a:solidFill>
              <a:latin typeface="Georgia" panose="02040502050405020303" pitchFamily="18" charset="0"/>
            </a:endParaRPr>
          </a:p>
        </p:txBody>
      </p:sp>
      <p:sp>
        <p:nvSpPr>
          <p:cNvPr id="15" name="Прямоугольник 14"/>
          <p:cNvSpPr/>
          <p:nvPr/>
        </p:nvSpPr>
        <p:spPr>
          <a:xfrm>
            <a:off x="639382" y="5685718"/>
            <a:ext cx="535724" cy="523220"/>
          </a:xfrm>
          <a:prstGeom prst="rect">
            <a:avLst/>
          </a:prstGeom>
        </p:spPr>
        <p:txBody>
          <a:bodyPr wrap="none">
            <a:spAutoFit/>
          </a:bodyPr>
          <a:lstStyle/>
          <a:p>
            <a:r>
              <a:rPr lang="ru-RU" sz="2800" b="1" dirty="0" smtClean="0">
                <a:solidFill>
                  <a:srgbClr val="00B050"/>
                </a:solidFill>
                <a:latin typeface="Georgia" panose="02040502050405020303" pitchFamily="18" charset="0"/>
              </a:rPr>
              <a:t>6.</a:t>
            </a:r>
            <a:endParaRPr lang="ru-RU" sz="2800" b="1" dirty="0">
              <a:solidFill>
                <a:srgbClr val="00B050"/>
              </a:solidFill>
              <a:latin typeface="Georgia" panose="02040502050405020303" pitchFamily="18" charset="0"/>
            </a:endParaRPr>
          </a:p>
        </p:txBody>
      </p:sp>
      <p:cxnSp>
        <p:nvCxnSpPr>
          <p:cNvPr id="16" name="Прямая соединительная линия 15">
            <a:extLst>
              <a:ext uri="{FF2B5EF4-FFF2-40B4-BE49-F238E27FC236}">
                <a16:creationId xmlns="" xmlns:a16="http://schemas.microsoft.com/office/drawing/2014/main" id="{B5FE7C0A-D1E8-48D3-8FC5-F6200E84B79A}"/>
              </a:ext>
            </a:extLst>
          </p:cNvPr>
          <p:cNvCxnSpPr/>
          <p:nvPr/>
        </p:nvCxnSpPr>
        <p:spPr>
          <a:xfrm flipV="1">
            <a:off x="632273" y="2952551"/>
            <a:ext cx="7325478" cy="1076"/>
          </a:xfrm>
          <a:prstGeom prst="line">
            <a:avLst/>
          </a:prstGeom>
          <a:noFill/>
          <a:ln w="12700" cap="flat" cmpd="sng" algn="ctr">
            <a:solidFill>
              <a:srgbClr val="00B0F0"/>
            </a:solidFill>
            <a:prstDash val="dash"/>
            <a:miter lim="800000"/>
          </a:ln>
          <a:effectLst/>
        </p:spPr>
      </p:cxnSp>
      <p:cxnSp>
        <p:nvCxnSpPr>
          <p:cNvPr id="17" name="Прямая соединительная линия 16">
            <a:extLst>
              <a:ext uri="{FF2B5EF4-FFF2-40B4-BE49-F238E27FC236}">
                <a16:creationId xmlns="" xmlns:a16="http://schemas.microsoft.com/office/drawing/2014/main" id="{B5FE7C0A-D1E8-48D3-8FC5-F6200E84B79A}"/>
              </a:ext>
            </a:extLst>
          </p:cNvPr>
          <p:cNvCxnSpPr/>
          <p:nvPr/>
        </p:nvCxnSpPr>
        <p:spPr>
          <a:xfrm flipV="1">
            <a:off x="632273" y="3463571"/>
            <a:ext cx="7325478" cy="3571"/>
          </a:xfrm>
          <a:prstGeom prst="line">
            <a:avLst/>
          </a:prstGeom>
          <a:noFill/>
          <a:ln w="12700" cap="flat" cmpd="sng" algn="ctr">
            <a:solidFill>
              <a:srgbClr val="00B0F0"/>
            </a:solidFill>
            <a:prstDash val="dash"/>
            <a:miter lim="800000"/>
          </a:ln>
          <a:effectLst/>
        </p:spPr>
      </p:cxnSp>
      <p:cxnSp>
        <p:nvCxnSpPr>
          <p:cNvPr id="18" name="Прямая соединительная линия 17">
            <a:extLst>
              <a:ext uri="{FF2B5EF4-FFF2-40B4-BE49-F238E27FC236}">
                <a16:creationId xmlns="" xmlns:a16="http://schemas.microsoft.com/office/drawing/2014/main" id="{B5FE7C0A-D1E8-48D3-8FC5-F6200E84B79A}"/>
              </a:ext>
            </a:extLst>
          </p:cNvPr>
          <p:cNvCxnSpPr/>
          <p:nvPr/>
        </p:nvCxnSpPr>
        <p:spPr>
          <a:xfrm flipV="1">
            <a:off x="698176" y="4114550"/>
            <a:ext cx="7259575" cy="67359"/>
          </a:xfrm>
          <a:prstGeom prst="line">
            <a:avLst/>
          </a:prstGeom>
          <a:noFill/>
          <a:ln w="12700" cap="flat" cmpd="sng" algn="ctr">
            <a:solidFill>
              <a:srgbClr val="00B0F0"/>
            </a:solidFill>
            <a:prstDash val="dash"/>
            <a:miter lim="800000"/>
          </a:ln>
          <a:effectLst/>
        </p:spPr>
      </p:cxnSp>
      <p:cxnSp>
        <p:nvCxnSpPr>
          <p:cNvPr id="19" name="Прямая соединительная линия 18">
            <a:extLst>
              <a:ext uri="{FF2B5EF4-FFF2-40B4-BE49-F238E27FC236}">
                <a16:creationId xmlns="" xmlns:a16="http://schemas.microsoft.com/office/drawing/2014/main" id="{B5FE7C0A-D1E8-48D3-8FC5-F6200E84B79A}"/>
              </a:ext>
            </a:extLst>
          </p:cNvPr>
          <p:cNvCxnSpPr/>
          <p:nvPr/>
        </p:nvCxnSpPr>
        <p:spPr>
          <a:xfrm flipV="1">
            <a:off x="639382" y="4872539"/>
            <a:ext cx="7318369" cy="39289"/>
          </a:xfrm>
          <a:prstGeom prst="line">
            <a:avLst/>
          </a:prstGeom>
          <a:noFill/>
          <a:ln w="12700" cap="flat" cmpd="sng" algn="ctr">
            <a:solidFill>
              <a:srgbClr val="00B0F0"/>
            </a:solidFill>
            <a:prstDash val="dash"/>
            <a:miter lim="800000"/>
          </a:ln>
          <a:effectLst/>
        </p:spPr>
      </p:cxnSp>
      <p:cxnSp>
        <p:nvCxnSpPr>
          <p:cNvPr id="20" name="Прямая соединительная линия 19">
            <a:extLst>
              <a:ext uri="{FF2B5EF4-FFF2-40B4-BE49-F238E27FC236}">
                <a16:creationId xmlns="" xmlns:a16="http://schemas.microsoft.com/office/drawing/2014/main" id="{B5FE7C0A-D1E8-48D3-8FC5-F6200E84B79A}"/>
              </a:ext>
            </a:extLst>
          </p:cNvPr>
          <p:cNvCxnSpPr/>
          <p:nvPr/>
        </p:nvCxnSpPr>
        <p:spPr>
          <a:xfrm flipV="1">
            <a:off x="639382" y="5685718"/>
            <a:ext cx="7318369" cy="21879"/>
          </a:xfrm>
          <a:prstGeom prst="line">
            <a:avLst/>
          </a:prstGeom>
          <a:noFill/>
          <a:ln w="12700" cap="flat" cmpd="sng" algn="ctr">
            <a:solidFill>
              <a:srgbClr val="00B0F0"/>
            </a:solidFill>
            <a:prstDash val="dash"/>
            <a:miter lim="800000"/>
          </a:ln>
          <a:effectLst/>
        </p:spPr>
      </p:cxnSp>
      <p:sp>
        <p:nvSpPr>
          <p:cNvPr id="26" name="Скругленный прямоугольник 25"/>
          <p:cNvSpPr/>
          <p:nvPr/>
        </p:nvSpPr>
        <p:spPr>
          <a:xfrm>
            <a:off x="8798011" y="2722989"/>
            <a:ext cx="3138617" cy="3175303"/>
          </a:xfrm>
          <a:prstGeom prst="roundRect">
            <a:avLst/>
          </a:prstGeom>
          <a:solidFill>
            <a:srgbClr val="FA6A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6">
                    <a:lumMod val="10000"/>
                  </a:schemeClr>
                </a:solidFill>
                <a:latin typeface="Times New Roman" panose="02020603050405020304" pitchFamily="18" charset="0"/>
                <a:cs typeface="Times New Roman" panose="02020603050405020304" pitchFamily="18" charset="0"/>
              </a:rPr>
              <a:t>Самостоятельно </a:t>
            </a:r>
            <a:br>
              <a:rPr lang="ru-RU" sz="1400" dirty="0" smtClean="0">
                <a:solidFill>
                  <a:schemeClr val="accent6">
                    <a:lumMod val="10000"/>
                  </a:schemeClr>
                </a:solidFill>
                <a:latin typeface="Times New Roman" panose="02020603050405020304" pitchFamily="18" charset="0"/>
                <a:cs typeface="Times New Roman" panose="02020603050405020304" pitchFamily="18" charset="0"/>
              </a:rPr>
            </a:br>
            <a:r>
              <a:rPr lang="ru-RU" sz="1400" b="1" dirty="0" smtClean="0">
                <a:solidFill>
                  <a:schemeClr val="accent6">
                    <a:lumMod val="10000"/>
                  </a:schemeClr>
                </a:solidFill>
                <a:latin typeface="Times New Roman" panose="02020603050405020304" pitchFamily="18" charset="0"/>
                <a:cs typeface="Times New Roman" panose="02020603050405020304" pitchFamily="18" charset="0"/>
              </a:rPr>
              <a:t>НЕ НАПРАВЛЯЮТСЯ </a:t>
            </a:r>
            <a:r>
              <a:rPr lang="ru-RU" sz="1400" dirty="0" smtClean="0">
                <a:solidFill>
                  <a:schemeClr val="accent6">
                    <a:lumMod val="10000"/>
                  </a:schemeClr>
                </a:solidFill>
                <a:latin typeface="Times New Roman" panose="02020603050405020304" pitchFamily="18" charset="0"/>
                <a:cs typeface="Times New Roman" panose="02020603050405020304" pitchFamily="18" charset="0"/>
              </a:rPr>
              <a:t>запросы </a:t>
            </a:r>
            <a:r>
              <a:rPr lang="ru-RU" sz="1400" dirty="0">
                <a:solidFill>
                  <a:schemeClr val="accent6">
                    <a:lumMod val="10000"/>
                  </a:schemeClr>
                </a:solidFill>
                <a:latin typeface="Times New Roman" panose="02020603050405020304" pitchFamily="18" charset="0"/>
                <a:cs typeface="Times New Roman" panose="02020603050405020304" pitchFamily="18" charset="0"/>
              </a:rPr>
              <a:t>в кредитные организации, налоговые органы Российской Федерации, органы регистрации прав, операторам информационных систем, в которых осуществляется выпуск цифровых финансовых активов, и запросов, касающихся осуществления оперативно-</a:t>
            </a:r>
            <a:r>
              <a:rPr lang="ru-RU" sz="1400" dirty="0" err="1">
                <a:solidFill>
                  <a:schemeClr val="accent6">
                    <a:lumMod val="10000"/>
                  </a:schemeClr>
                </a:solidFill>
                <a:latin typeface="Times New Roman" panose="02020603050405020304" pitchFamily="18" charset="0"/>
                <a:cs typeface="Times New Roman" panose="02020603050405020304" pitchFamily="18" charset="0"/>
              </a:rPr>
              <a:t>разыскной</a:t>
            </a:r>
            <a:r>
              <a:rPr lang="ru-RU" sz="1400" dirty="0">
                <a:solidFill>
                  <a:schemeClr val="accent6">
                    <a:lumMod val="10000"/>
                  </a:schemeClr>
                </a:solidFill>
                <a:latin typeface="Times New Roman" panose="02020603050405020304" pitchFamily="18" charset="0"/>
                <a:cs typeface="Times New Roman" panose="02020603050405020304" pitchFamily="18" charset="0"/>
              </a:rPr>
              <a:t> деятельности или ее результатов</a:t>
            </a:r>
          </a:p>
          <a:p>
            <a:pPr algn="ctr"/>
            <a:endParaRPr lang="ru-RU" dirty="0"/>
          </a:p>
        </p:txBody>
      </p:sp>
    </p:spTree>
    <p:extLst>
      <p:ext uri="{BB962C8B-B14F-4D97-AF65-F5344CB8AC3E}">
        <p14:creationId xmlns:p14="http://schemas.microsoft.com/office/powerpoint/2010/main" val="2978539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1800" b="1" dirty="0">
                <a:solidFill>
                  <a:srgbClr val="0070C0"/>
                </a:solidFill>
                <a:latin typeface="Times New Roman" panose="02020603050405020304" pitchFamily="18" charset="0"/>
                <a:cs typeface="Times New Roman" panose="02020603050405020304" pitchFamily="18" charset="0"/>
              </a:rPr>
              <a:t>Лицо, принявшее решение о проведении проверки, вправе направить самостоятельно запрос об имеющихся сведениях о доходах муниципального служащего, его супруги (супруга) и несовершеннолетних </a:t>
            </a:r>
            <a:r>
              <a:rPr lang="ru-RU" sz="1800" b="1" dirty="0" smtClean="0">
                <a:solidFill>
                  <a:srgbClr val="0070C0"/>
                </a:solidFill>
                <a:latin typeface="Times New Roman" panose="02020603050405020304" pitchFamily="18" charset="0"/>
                <a:cs typeface="Times New Roman" panose="02020603050405020304" pitchFamily="18" charset="0"/>
              </a:rPr>
              <a:t>детей; о достоверности  полноте сведений, представленных гражданином; </a:t>
            </a:r>
            <a:r>
              <a:rPr lang="ru-RU" sz="1800" b="1" dirty="0">
                <a:solidFill>
                  <a:srgbClr val="0070C0"/>
                </a:solidFill>
                <a:latin typeface="Times New Roman" panose="02020603050405020304" pitchFamily="18" charset="0"/>
                <a:cs typeface="Times New Roman" panose="02020603050405020304" pitchFamily="18" charset="0"/>
              </a:rPr>
              <a:t>о соблюдении муниципальным служащим требований к служебному поведению, в котором указывается:</a:t>
            </a:r>
          </a:p>
        </p:txBody>
      </p:sp>
      <p:sp>
        <p:nvSpPr>
          <p:cNvPr id="3" name="Прямоугольник 2"/>
          <p:cNvSpPr/>
          <p:nvPr/>
        </p:nvSpPr>
        <p:spPr>
          <a:xfrm>
            <a:off x="680318" y="6024160"/>
            <a:ext cx="9613861" cy="307777"/>
          </a:xfrm>
          <a:prstGeom prst="rect">
            <a:avLst/>
          </a:prstGeom>
          <a:ln w="19050">
            <a:noFill/>
          </a:ln>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Д</a:t>
            </a:r>
            <a:r>
              <a:rPr lang="ru-RU" sz="1400" b="1" dirty="0" smtClean="0">
                <a:solidFill>
                  <a:srgbClr val="00B050"/>
                </a:solidFill>
                <a:latin typeface="Times New Roman" panose="02020603050405020304" pitchFamily="18" charset="0"/>
                <a:cs typeface="Times New Roman" panose="02020603050405020304" pitchFamily="18" charset="0"/>
              </a:rPr>
              <a:t>ругие </a:t>
            </a:r>
            <a:r>
              <a:rPr lang="ru-RU" sz="1400" b="1" dirty="0">
                <a:solidFill>
                  <a:srgbClr val="00B050"/>
                </a:solidFill>
                <a:latin typeface="Times New Roman" panose="02020603050405020304" pitchFamily="18" charset="0"/>
                <a:cs typeface="Times New Roman" panose="02020603050405020304" pitchFamily="18" charset="0"/>
              </a:rPr>
              <a:t>необходимые </a:t>
            </a:r>
            <a:r>
              <a:rPr lang="ru-RU" sz="1400" b="1" dirty="0" smtClean="0">
                <a:solidFill>
                  <a:srgbClr val="00B050"/>
                </a:solidFill>
                <a:latin typeface="Times New Roman" panose="02020603050405020304" pitchFamily="18" charset="0"/>
                <a:cs typeface="Times New Roman" panose="02020603050405020304" pitchFamily="18" charset="0"/>
              </a:rPr>
              <a:t>сведения</a:t>
            </a:r>
            <a:endParaRPr lang="ru-RU" sz="1400" b="1" dirty="0">
              <a:solidFill>
                <a:srgbClr val="00B05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680322" y="2220779"/>
            <a:ext cx="9613860" cy="307777"/>
          </a:xfrm>
          <a:prstGeom prst="rect">
            <a:avLst/>
          </a:prstGeom>
        </p:spPr>
        <p:txBody>
          <a:bodyPr wrap="square">
            <a:spAutoFit/>
          </a:bodyPr>
          <a:lstStyle/>
          <a:p>
            <a:pPr algn="just"/>
            <a:r>
              <a:rPr lang="ru-RU" sz="1400" b="1" dirty="0">
                <a:solidFill>
                  <a:srgbClr val="00B050"/>
                </a:solidFill>
                <a:latin typeface="Times New Roman" panose="02020603050405020304" pitchFamily="18" charset="0"/>
                <a:cs typeface="Times New Roman" panose="02020603050405020304" pitchFamily="18" charset="0"/>
              </a:rPr>
              <a:t>ФИО руководителя государственного органа или организации, в которые направляется запрос;</a:t>
            </a:r>
          </a:p>
        </p:txBody>
      </p:sp>
      <p:sp>
        <p:nvSpPr>
          <p:cNvPr id="8" name="Прямоугольник 7"/>
          <p:cNvSpPr/>
          <p:nvPr/>
        </p:nvSpPr>
        <p:spPr>
          <a:xfrm>
            <a:off x="680317" y="2730415"/>
            <a:ext cx="9613861" cy="307777"/>
          </a:xfrm>
          <a:prstGeom prst="rect">
            <a:avLst/>
          </a:prstGeom>
        </p:spPr>
        <p:txBody>
          <a:bodyPr wrap="square">
            <a:spAutoFit/>
          </a:bodyPr>
          <a:lstStyle/>
          <a:p>
            <a:pPr lvl="0" algn="just"/>
            <a:r>
              <a:rPr lang="ru-RU" sz="1400" b="1" dirty="0" smtClean="0">
                <a:solidFill>
                  <a:srgbClr val="00B050"/>
                </a:solidFill>
                <a:latin typeface="Times New Roman" panose="02020603050405020304" pitchFamily="18" charset="0"/>
                <a:cs typeface="Times New Roman" panose="02020603050405020304" pitchFamily="18" charset="0"/>
              </a:rPr>
              <a:t>Нормативный </a:t>
            </a:r>
            <a:r>
              <a:rPr lang="ru-RU" sz="1400" b="1" dirty="0">
                <a:solidFill>
                  <a:srgbClr val="00B050"/>
                </a:solidFill>
                <a:latin typeface="Times New Roman" panose="02020603050405020304" pitchFamily="18" charset="0"/>
                <a:cs typeface="Times New Roman" panose="02020603050405020304" pitchFamily="18" charset="0"/>
              </a:rPr>
              <a:t>правовой акт, на основании которого направляется запрос;</a:t>
            </a:r>
          </a:p>
        </p:txBody>
      </p:sp>
      <p:sp>
        <p:nvSpPr>
          <p:cNvPr id="9" name="Прямоугольник 8"/>
          <p:cNvSpPr/>
          <p:nvPr/>
        </p:nvSpPr>
        <p:spPr>
          <a:xfrm>
            <a:off x="680317" y="3239639"/>
            <a:ext cx="9613861" cy="954107"/>
          </a:xfrm>
          <a:prstGeom prst="rect">
            <a:avLst/>
          </a:prstGeom>
        </p:spPr>
        <p:txBody>
          <a:bodyPr wrap="square">
            <a:spAutoFit/>
          </a:bodyPr>
          <a:lstStyle/>
          <a:p>
            <a:pPr lvl="0" algn="just"/>
            <a:r>
              <a:rPr lang="ru-RU" sz="1400" b="1" dirty="0">
                <a:solidFill>
                  <a:srgbClr val="00B050"/>
                </a:solidFill>
                <a:latin typeface="Times New Roman" panose="02020603050405020304" pitchFamily="18" charset="0"/>
                <a:cs typeface="Times New Roman" panose="02020603050405020304" pitchFamily="18" charset="0"/>
              </a:rPr>
              <a:t>ФИО, дата и место рождения, место регистрации, жительства и (или) пребывания, должность и место работы (службы), вид и реквизиты документа, удостоверяющего личность гражданина или муниципального служащего, его супруги (супруга) и несовершеннолетних детей, сведения о доходах муниципального служащего, в отношении которого имеются сведения о несоблюдении им требований к служебному поведению;</a:t>
            </a:r>
          </a:p>
        </p:txBody>
      </p:sp>
      <p:sp>
        <p:nvSpPr>
          <p:cNvPr id="10" name="Прямоугольник 9"/>
          <p:cNvSpPr/>
          <p:nvPr/>
        </p:nvSpPr>
        <p:spPr>
          <a:xfrm>
            <a:off x="680317" y="4420517"/>
            <a:ext cx="9613861" cy="307777"/>
          </a:xfrm>
          <a:prstGeom prst="rect">
            <a:avLst/>
          </a:prstGeom>
        </p:spPr>
        <p:txBody>
          <a:bodyPr wrap="square">
            <a:spAutoFit/>
          </a:bodyPr>
          <a:lstStyle/>
          <a:p>
            <a:pPr lvl="0" algn="just"/>
            <a:r>
              <a:rPr lang="ru-RU" sz="1400" b="1" dirty="0" smtClean="0">
                <a:solidFill>
                  <a:srgbClr val="00B050"/>
                </a:solidFill>
                <a:latin typeface="Times New Roman" panose="02020603050405020304" pitchFamily="18" charset="0"/>
                <a:cs typeface="Times New Roman" panose="02020603050405020304" pitchFamily="18" charset="0"/>
              </a:rPr>
              <a:t>Содержание </a:t>
            </a:r>
            <a:r>
              <a:rPr lang="ru-RU" sz="1400" b="1" dirty="0">
                <a:solidFill>
                  <a:srgbClr val="00B050"/>
                </a:solidFill>
                <a:latin typeface="Times New Roman" panose="02020603050405020304" pitchFamily="18" charset="0"/>
                <a:cs typeface="Times New Roman" panose="02020603050405020304" pitchFamily="18" charset="0"/>
              </a:rPr>
              <a:t>и объем сведений, подлежащих проверке;</a:t>
            </a:r>
          </a:p>
        </p:txBody>
      </p:sp>
      <p:sp>
        <p:nvSpPr>
          <p:cNvPr id="11" name="Прямоугольник 10"/>
          <p:cNvSpPr/>
          <p:nvPr/>
        </p:nvSpPr>
        <p:spPr>
          <a:xfrm>
            <a:off x="680318" y="4955064"/>
            <a:ext cx="9613861" cy="307777"/>
          </a:xfrm>
          <a:prstGeom prst="rect">
            <a:avLst/>
          </a:prstGeom>
        </p:spPr>
        <p:txBody>
          <a:bodyPr wrap="square">
            <a:spAutoFit/>
          </a:bodyPr>
          <a:lstStyle/>
          <a:p>
            <a:pPr lvl="0" algn="just"/>
            <a:r>
              <a:rPr lang="ru-RU" sz="1400" b="1" dirty="0">
                <a:solidFill>
                  <a:srgbClr val="00B050"/>
                </a:solidFill>
                <a:latin typeface="Times New Roman" panose="02020603050405020304" pitchFamily="18" charset="0"/>
                <a:cs typeface="Times New Roman" panose="02020603050405020304" pitchFamily="18" charset="0"/>
              </a:rPr>
              <a:t>С</a:t>
            </a:r>
            <a:r>
              <a:rPr lang="ru-RU" sz="1400" b="1" dirty="0" smtClean="0">
                <a:solidFill>
                  <a:srgbClr val="00B050"/>
                </a:solidFill>
                <a:latin typeface="Times New Roman" panose="02020603050405020304" pitchFamily="18" charset="0"/>
                <a:cs typeface="Times New Roman" panose="02020603050405020304" pitchFamily="18" charset="0"/>
              </a:rPr>
              <a:t>рок </a:t>
            </a:r>
            <a:r>
              <a:rPr lang="ru-RU" sz="1400" b="1" dirty="0">
                <a:solidFill>
                  <a:srgbClr val="00B050"/>
                </a:solidFill>
                <a:latin typeface="Times New Roman" panose="02020603050405020304" pitchFamily="18" charset="0"/>
                <a:cs typeface="Times New Roman" panose="02020603050405020304" pitchFamily="18" charset="0"/>
              </a:rPr>
              <a:t>представления запрашиваемых сведений;</a:t>
            </a:r>
          </a:p>
        </p:txBody>
      </p:sp>
      <p:sp>
        <p:nvSpPr>
          <p:cNvPr id="12" name="Прямоугольник 11"/>
          <p:cNvSpPr/>
          <p:nvPr/>
        </p:nvSpPr>
        <p:spPr>
          <a:xfrm>
            <a:off x="680318" y="5489612"/>
            <a:ext cx="9613861" cy="307777"/>
          </a:xfrm>
          <a:prstGeom prst="rect">
            <a:avLst/>
          </a:prstGeom>
        </p:spPr>
        <p:txBody>
          <a:bodyPr wrap="square">
            <a:spAutoFit/>
          </a:bodyPr>
          <a:lstStyle/>
          <a:p>
            <a:pPr lvl="0" algn="just"/>
            <a:r>
              <a:rPr lang="ru-RU" sz="1400" b="1" dirty="0">
                <a:solidFill>
                  <a:srgbClr val="00B050"/>
                </a:solidFill>
                <a:latin typeface="Times New Roman" panose="02020603050405020304" pitchFamily="18" charset="0"/>
                <a:cs typeface="Times New Roman" panose="02020603050405020304" pitchFamily="18" charset="0"/>
              </a:rPr>
              <a:t>Ф</a:t>
            </a:r>
            <a:r>
              <a:rPr lang="ru-RU" sz="1400" b="1" dirty="0" smtClean="0">
                <a:solidFill>
                  <a:srgbClr val="00B050"/>
                </a:solidFill>
                <a:latin typeface="Times New Roman" panose="02020603050405020304" pitchFamily="18" charset="0"/>
                <a:cs typeface="Times New Roman" panose="02020603050405020304" pitchFamily="18" charset="0"/>
              </a:rPr>
              <a:t>амилия</a:t>
            </a:r>
            <a:r>
              <a:rPr lang="ru-RU" sz="1400" b="1" dirty="0">
                <a:solidFill>
                  <a:srgbClr val="00B050"/>
                </a:solidFill>
                <a:latin typeface="Times New Roman" panose="02020603050405020304" pitchFamily="18" charset="0"/>
                <a:cs typeface="Times New Roman" panose="02020603050405020304" pitchFamily="18" charset="0"/>
              </a:rPr>
              <a:t>, инициалы и номер телефона муниципального служащего, подготовившего запрос;</a:t>
            </a:r>
          </a:p>
        </p:txBody>
      </p:sp>
      <p:cxnSp>
        <p:nvCxnSpPr>
          <p:cNvPr id="15" name="Прямая соединительная линия 14">
            <a:extLst>
              <a:ext uri="{FF2B5EF4-FFF2-40B4-BE49-F238E27FC236}">
                <a16:creationId xmlns="" xmlns:a16="http://schemas.microsoft.com/office/drawing/2014/main" id="{B5FE7C0A-D1E8-48D3-8FC5-F6200E84B79A}"/>
              </a:ext>
            </a:extLst>
          </p:cNvPr>
          <p:cNvCxnSpPr/>
          <p:nvPr/>
        </p:nvCxnSpPr>
        <p:spPr>
          <a:xfrm>
            <a:off x="341378" y="3148449"/>
            <a:ext cx="10004814" cy="0"/>
          </a:xfrm>
          <a:prstGeom prst="line">
            <a:avLst/>
          </a:prstGeom>
          <a:noFill/>
          <a:ln w="12700" cap="flat" cmpd="sng" algn="ctr">
            <a:solidFill>
              <a:srgbClr val="00B0F0"/>
            </a:solidFill>
            <a:prstDash val="dash"/>
            <a:miter lim="800000"/>
          </a:ln>
          <a:effectLst/>
        </p:spPr>
      </p:cxnSp>
      <p:cxnSp>
        <p:nvCxnSpPr>
          <p:cNvPr id="16" name="Прямая соединительная линия 15">
            <a:extLst>
              <a:ext uri="{FF2B5EF4-FFF2-40B4-BE49-F238E27FC236}">
                <a16:creationId xmlns="" xmlns:a16="http://schemas.microsoft.com/office/drawing/2014/main" id="{B5FE7C0A-D1E8-48D3-8FC5-F6200E84B79A}"/>
              </a:ext>
            </a:extLst>
          </p:cNvPr>
          <p:cNvCxnSpPr/>
          <p:nvPr/>
        </p:nvCxnSpPr>
        <p:spPr>
          <a:xfrm>
            <a:off x="341378" y="2641823"/>
            <a:ext cx="10004814" cy="0"/>
          </a:xfrm>
          <a:prstGeom prst="line">
            <a:avLst/>
          </a:prstGeom>
          <a:noFill/>
          <a:ln w="12700" cap="flat" cmpd="sng" algn="ctr">
            <a:solidFill>
              <a:srgbClr val="00B0F0"/>
            </a:solidFill>
            <a:prstDash val="dash"/>
            <a:miter lim="800000"/>
          </a:ln>
          <a:effectLst/>
        </p:spPr>
      </p:cxnSp>
      <p:cxnSp>
        <p:nvCxnSpPr>
          <p:cNvPr id="17" name="Прямая соединительная линия 16">
            <a:extLst>
              <a:ext uri="{FF2B5EF4-FFF2-40B4-BE49-F238E27FC236}">
                <a16:creationId xmlns="" xmlns:a16="http://schemas.microsoft.com/office/drawing/2014/main" id="{B5FE7C0A-D1E8-48D3-8FC5-F6200E84B79A}"/>
              </a:ext>
            </a:extLst>
          </p:cNvPr>
          <p:cNvCxnSpPr/>
          <p:nvPr/>
        </p:nvCxnSpPr>
        <p:spPr>
          <a:xfrm>
            <a:off x="289364" y="4351175"/>
            <a:ext cx="10004814" cy="0"/>
          </a:xfrm>
          <a:prstGeom prst="line">
            <a:avLst/>
          </a:prstGeom>
          <a:noFill/>
          <a:ln w="12700" cap="flat" cmpd="sng" algn="ctr">
            <a:solidFill>
              <a:srgbClr val="00B0F0"/>
            </a:solidFill>
            <a:prstDash val="dash"/>
            <a:miter lim="800000"/>
          </a:ln>
          <a:effectLst/>
        </p:spPr>
      </p:cxnSp>
      <p:cxnSp>
        <p:nvCxnSpPr>
          <p:cNvPr id="18" name="Прямая соединительная линия 17">
            <a:extLst>
              <a:ext uri="{FF2B5EF4-FFF2-40B4-BE49-F238E27FC236}">
                <a16:creationId xmlns="" xmlns:a16="http://schemas.microsoft.com/office/drawing/2014/main" id="{B5FE7C0A-D1E8-48D3-8FC5-F6200E84B79A}"/>
              </a:ext>
            </a:extLst>
          </p:cNvPr>
          <p:cNvCxnSpPr/>
          <p:nvPr/>
        </p:nvCxnSpPr>
        <p:spPr>
          <a:xfrm>
            <a:off x="289364" y="4878395"/>
            <a:ext cx="10004814" cy="0"/>
          </a:xfrm>
          <a:prstGeom prst="line">
            <a:avLst/>
          </a:prstGeom>
          <a:noFill/>
          <a:ln w="12700" cap="flat" cmpd="sng" algn="ctr">
            <a:solidFill>
              <a:srgbClr val="00B0F0"/>
            </a:solidFill>
            <a:prstDash val="dash"/>
            <a:miter lim="800000"/>
          </a:ln>
          <a:effectLst/>
        </p:spPr>
      </p:cxnSp>
      <p:cxnSp>
        <p:nvCxnSpPr>
          <p:cNvPr id="19" name="Прямая соединительная линия 18">
            <a:extLst>
              <a:ext uri="{FF2B5EF4-FFF2-40B4-BE49-F238E27FC236}">
                <a16:creationId xmlns="" xmlns:a16="http://schemas.microsoft.com/office/drawing/2014/main" id="{B5FE7C0A-D1E8-48D3-8FC5-F6200E84B79A}"/>
              </a:ext>
            </a:extLst>
          </p:cNvPr>
          <p:cNvCxnSpPr/>
          <p:nvPr/>
        </p:nvCxnSpPr>
        <p:spPr>
          <a:xfrm>
            <a:off x="289364" y="5397379"/>
            <a:ext cx="10004814" cy="0"/>
          </a:xfrm>
          <a:prstGeom prst="line">
            <a:avLst/>
          </a:prstGeom>
          <a:noFill/>
          <a:ln w="12700" cap="flat" cmpd="sng" algn="ctr">
            <a:solidFill>
              <a:srgbClr val="00B0F0"/>
            </a:solidFill>
            <a:prstDash val="dash"/>
            <a:miter lim="800000"/>
          </a:ln>
          <a:effectLst/>
        </p:spPr>
      </p:cxnSp>
      <p:cxnSp>
        <p:nvCxnSpPr>
          <p:cNvPr id="20" name="Прямая соединительная линия 19">
            <a:extLst>
              <a:ext uri="{FF2B5EF4-FFF2-40B4-BE49-F238E27FC236}">
                <a16:creationId xmlns="" xmlns:a16="http://schemas.microsoft.com/office/drawing/2014/main" id="{B5FE7C0A-D1E8-48D3-8FC5-F6200E84B79A}"/>
              </a:ext>
            </a:extLst>
          </p:cNvPr>
          <p:cNvCxnSpPr/>
          <p:nvPr/>
        </p:nvCxnSpPr>
        <p:spPr>
          <a:xfrm>
            <a:off x="289364" y="5949314"/>
            <a:ext cx="10004814" cy="0"/>
          </a:xfrm>
          <a:prstGeom prst="line">
            <a:avLst/>
          </a:prstGeom>
          <a:noFill/>
          <a:ln w="12700" cap="flat" cmpd="sng" algn="ctr">
            <a:solidFill>
              <a:srgbClr val="00B0F0"/>
            </a:solidFill>
            <a:prstDash val="dash"/>
            <a:miter lim="800000"/>
          </a:ln>
          <a:effectLst/>
        </p:spPr>
      </p:cxnSp>
      <p:sp>
        <p:nvSpPr>
          <p:cNvPr id="21" name="Прямоугольник 20"/>
          <p:cNvSpPr/>
          <p:nvPr/>
        </p:nvSpPr>
        <p:spPr>
          <a:xfrm>
            <a:off x="200692" y="2051334"/>
            <a:ext cx="479618" cy="523220"/>
          </a:xfrm>
          <a:prstGeom prst="rect">
            <a:avLst/>
          </a:prstGeom>
        </p:spPr>
        <p:txBody>
          <a:bodyPr wrap="square">
            <a:spAutoFit/>
          </a:bodyPr>
          <a:lstStyle/>
          <a:p>
            <a:pPr lvl="0"/>
            <a:r>
              <a:rPr lang="ru-RU" sz="2800" b="1" dirty="0">
                <a:solidFill>
                  <a:srgbClr val="00B0F0"/>
                </a:solidFill>
                <a:latin typeface="Georgia" panose="02040502050405020303" pitchFamily="18" charset="0"/>
              </a:rPr>
              <a:t>1.</a:t>
            </a:r>
          </a:p>
        </p:txBody>
      </p:sp>
      <p:sp>
        <p:nvSpPr>
          <p:cNvPr id="22" name="Прямоугольник 21"/>
          <p:cNvSpPr/>
          <p:nvPr/>
        </p:nvSpPr>
        <p:spPr>
          <a:xfrm>
            <a:off x="200692" y="2617147"/>
            <a:ext cx="527709" cy="523220"/>
          </a:xfrm>
          <a:prstGeom prst="rect">
            <a:avLst/>
          </a:prstGeom>
        </p:spPr>
        <p:txBody>
          <a:bodyPr wrap="none">
            <a:spAutoFit/>
          </a:bodyPr>
          <a:lstStyle/>
          <a:p>
            <a:pPr lvl="0"/>
            <a:r>
              <a:rPr lang="ru-RU" sz="2800" b="1" dirty="0">
                <a:solidFill>
                  <a:srgbClr val="00B0F0"/>
                </a:solidFill>
                <a:latin typeface="Georgia" panose="02040502050405020303" pitchFamily="18" charset="0"/>
              </a:rPr>
              <a:t>2.</a:t>
            </a:r>
          </a:p>
        </p:txBody>
      </p:sp>
      <p:sp>
        <p:nvSpPr>
          <p:cNvPr id="23" name="Прямоугольник 22"/>
          <p:cNvSpPr/>
          <p:nvPr/>
        </p:nvSpPr>
        <p:spPr>
          <a:xfrm>
            <a:off x="200692" y="3321329"/>
            <a:ext cx="527709" cy="523220"/>
          </a:xfrm>
          <a:prstGeom prst="rect">
            <a:avLst/>
          </a:prstGeom>
        </p:spPr>
        <p:txBody>
          <a:bodyPr wrap="none">
            <a:spAutoFit/>
          </a:bodyPr>
          <a:lstStyle/>
          <a:p>
            <a:pPr lvl="0"/>
            <a:r>
              <a:rPr lang="ru-RU" sz="2800" b="1" dirty="0">
                <a:solidFill>
                  <a:srgbClr val="00B0F0"/>
                </a:solidFill>
                <a:latin typeface="Georgia" panose="02040502050405020303" pitchFamily="18" charset="0"/>
              </a:rPr>
              <a:t>3.</a:t>
            </a:r>
          </a:p>
        </p:txBody>
      </p:sp>
      <p:sp>
        <p:nvSpPr>
          <p:cNvPr id="24" name="Прямоугольник 23"/>
          <p:cNvSpPr/>
          <p:nvPr/>
        </p:nvSpPr>
        <p:spPr>
          <a:xfrm>
            <a:off x="200692" y="4243712"/>
            <a:ext cx="535724" cy="521297"/>
          </a:xfrm>
          <a:prstGeom prst="rect">
            <a:avLst/>
          </a:prstGeom>
        </p:spPr>
        <p:txBody>
          <a:bodyPr wrap="none">
            <a:spAutoFit/>
          </a:bodyPr>
          <a:lstStyle/>
          <a:p>
            <a:pPr>
              <a:lnSpc>
                <a:spcPct val="107000"/>
              </a:lnSpc>
              <a:spcAft>
                <a:spcPts val="800"/>
              </a:spcAft>
            </a:pPr>
            <a:r>
              <a:rPr lang="ru-RU" sz="2800" b="1" dirty="0" smtClean="0">
                <a:solidFill>
                  <a:srgbClr val="00B0F0"/>
                </a:solidFill>
                <a:latin typeface="Georgia" panose="02040502050405020303" pitchFamily="18" charset="0"/>
                <a:ea typeface="Calibri" panose="020F0502020204030204" pitchFamily="34" charset="0"/>
                <a:cs typeface="Times New Roman" panose="02020603050405020304" pitchFamily="18" charset="0"/>
              </a:rPr>
              <a:t>4.</a:t>
            </a:r>
            <a:endParaRPr lang="ru-RU" sz="28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25" name="Прямоугольник 24"/>
          <p:cNvSpPr/>
          <p:nvPr/>
        </p:nvSpPr>
        <p:spPr>
          <a:xfrm>
            <a:off x="231013" y="4863554"/>
            <a:ext cx="518091"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5.</a:t>
            </a:r>
            <a:endParaRPr lang="ru-RU" sz="2800" b="1" dirty="0">
              <a:solidFill>
                <a:srgbClr val="00B0F0"/>
              </a:solidFill>
              <a:latin typeface="Georgia" panose="02040502050405020303" pitchFamily="18" charset="0"/>
            </a:endParaRPr>
          </a:p>
        </p:txBody>
      </p:sp>
      <p:sp>
        <p:nvSpPr>
          <p:cNvPr id="26" name="Прямоугольник 25"/>
          <p:cNvSpPr/>
          <p:nvPr/>
        </p:nvSpPr>
        <p:spPr>
          <a:xfrm>
            <a:off x="231013" y="5388155"/>
            <a:ext cx="535724"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6.</a:t>
            </a:r>
            <a:endParaRPr lang="ru-RU" sz="2800" b="1" dirty="0">
              <a:solidFill>
                <a:srgbClr val="00B0F0"/>
              </a:solidFill>
              <a:latin typeface="Georgia" panose="02040502050405020303" pitchFamily="18" charset="0"/>
            </a:endParaRPr>
          </a:p>
        </p:txBody>
      </p:sp>
      <p:sp>
        <p:nvSpPr>
          <p:cNvPr id="27" name="Прямоугольник 26"/>
          <p:cNvSpPr/>
          <p:nvPr/>
        </p:nvSpPr>
        <p:spPr>
          <a:xfrm>
            <a:off x="232752" y="5906763"/>
            <a:ext cx="502061"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7.</a:t>
            </a:r>
            <a:endParaRPr lang="ru-RU" sz="2800" b="1" dirty="0">
              <a:solidFill>
                <a:srgbClr val="00B0F0"/>
              </a:solidFill>
              <a:latin typeface="Georgia" panose="02040502050405020303" pitchFamily="18" charset="0"/>
            </a:endParaRPr>
          </a:p>
        </p:txBody>
      </p:sp>
    </p:spTree>
    <p:extLst>
      <p:ext uri="{BB962C8B-B14F-4D97-AF65-F5344CB8AC3E}">
        <p14:creationId xmlns:p14="http://schemas.microsoft.com/office/powerpoint/2010/main" val="272243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101286088"/>
              </p:ext>
            </p:extLst>
          </p:nvPr>
        </p:nvGraphicFramePr>
        <p:xfrm>
          <a:off x="502509" y="1285103"/>
          <a:ext cx="7776519" cy="5316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823784" y="116270"/>
            <a:ext cx="8765059" cy="954107"/>
          </a:xfrm>
          <a:prstGeom prst="rect">
            <a:avLst/>
          </a:prstGeom>
        </p:spPr>
        <p:txBody>
          <a:bodyPr wrap="square">
            <a:spAutoFit/>
          </a:bodyPr>
          <a:lstStyle/>
          <a:p>
            <a:pPr algn="ctr"/>
            <a:r>
              <a:rPr lang="ru-RU" sz="2800" b="1" dirty="0" smtClean="0">
                <a:solidFill>
                  <a:srgbClr val="0070C0"/>
                </a:solidFill>
                <a:latin typeface="Times New Roman" panose="02020603050405020304" pitchFamily="18" charset="0"/>
                <a:cs typeface="Times New Roman" panose="02020603050405020304" pitchFamily="18" charset="0"/>
              </a:rPr>
              <a:t>Такой запрос </a:t>
            </a:r>
            <a:r>
              <a:rPr lang="ru-RU" sz="2800" b="1" dirty="0">
                <a:solidFill>
                  <a:srgbClr val="0070C0"/>
                </a:solidFill>
                <a:latin typeface="Times New Roman" panose="02020603050405020304" pitchFamily="18" charset="0"/>
                <a:cs typeface="Times New Roman" panose="02020603050405020304" pitchFamily="18" charset="0"/>
              </a:rPr>
              <a:t>может быть направлен </a:t>
            </a:r>
            <a:endParaRPr lang="ru-RU" sz="2800" b="1" dirty="0" smtClean="0">
              <a:solidFill>
                <a:srgbClr val="0070C0"/>
              </a:solidFill>
              <a:latin typeface="Times New Roman" panose="02020603050405020304" pitchFamily="18" charset="0"/>
              <a:cs typeface="Times New Roman" panose="02020603050405020304" pitchFamily="18" charset="0"/>
            </a:endParaRPr>
          </a:p>
          <a:p>
            <a:pPr algn="ctr"/>
            <a:r>
              <a:rPr lang="ru-RU" sz="2800" b="1" dirty="0" smtClean="0">
                <a:solidFill>
                  <a:srgbClr val="0070C0"/>
                </a:solidFill>
                <a:latin typeface="Times New Roman" panose="02020603050405020304" pitchFamily="18" charset="0"/>
                <a:cs typeface="Times New Roman" panose="02020603050405020304" pitchFamily="18" charset="0"/>
              </a:rPr>
              <a:t>в </a:t>
            </a:r>
            <a:r>
              <a:rPr lang="ru-RU" sz="2800" b="1" dirty="0">
                <a:solidFill>
                  <a:srgbClr val="0070C0"/>
                </a:solidFill>
                <a:latin typeface="Times New Roman" panose="02020603050405020304" pitchFamily="18" charset="0"/>
                <a:cs typeface="Times New Roman" panose="02020603050405020304" pitchFamily="18" charset="0"/>
              </a:rPr>
              <a:t>следующие органы:</a:t>
            </a:r>
          </a:p>
        </p:txBody>
      </p:sp>
      <p:sp>
        <p:nvSpPr>
          <p:cNvPr id="4" name="Скругленный прямоугольник 3"/>
          <p:cNvSpPr/>
          <p:nvPr/>
        </p:nvSpPr>
        <p:spPr>
          <a:xfrm>
            <a:off x="8798011" y="2722989"/>
            <a:ext cx="3138617" cy="3175303"/>
          </a:xfrm>
          <a:prstGeom prst="roundRect">
            <a:avLst/>
          </a:prstGeom>
          <a:solidFill>
            <a:srgbClr val="FA6A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6">
                    <a:lumMod val="10000"/>
                  </a:schemeClr>
                </a:solidFill>
                <a:latin typeface="Times New Roman" panose="02020603050405020304" pitchFamily="18" charset="0"/>
                <a:cs typeface="Times New Roman" panose="02020603050405020304" pitchFamily="18" charset="0"/>
              </a:rPr>
              <a:t>Самостоятельно </a:t>
            </a:r>
            <a:br>
              <a:rPr lang="ru-RU" sz="1400" dirty="0" smtClean="0">
                <a:solidFill>
                  <a:schemeClr val="accent6">
                    <a:lumMod val="10000"/>
                  </a:schemeClr>
                </a:solidFill>
                <a:latin typeface="Times New Roman" panose="02020603050405020304" pitchFamily="18" charset="0"/>
                <a:cs typeface="Times New Roman" panose="02020603050405020304" pitchFamily="18" charset="0"/>
              </a:rPr>
            </a:br>
            <a:r>
              <a:rPr lang="ru-RU" sz="1400" b="1" dirty="0" smtClean="0">
                <a:solidFill>
                  <a:schemeClr val="accent6">
                    <a:lumMod val="10000"/>
                  </a:schemeClr>
                </a:solidFill>
                <a:latin typeface="Times New Roman" panose="02020603050405020304" pitchFamily="18" charset="0"/>
                <a:cs typeface="Times New Roman" panose="02020603050405020304" pitchFamily="18" charset="0"/>
              </a:rPr>
              <a:t>НЕ НАПРАВЛЯЮТСЯ </a:t>
            </a:r>
            <a:r>
              <a:rPr lang="ru-RU" sz="1400" dirty="0" smtClean="0">
                <a:solidFill>
                  <a:schemeClr val="accent6">
                    <a:lumMod val="10000"/>
                  </a:schemeClr>
                </a:solidFill>
                <a:latin typeface="Times New Roman" panose="02020603050405020304" pitchFamily="18" charset="0"/>
                <a:cs typeface="Times New Roman" panose="02020603050405020304" pitchFamily="18" charset="0"/>
              </a:rPr>
              <a:t>запросы </a:t>
            </a:r>
            <a:r>
              <a:rPr lang="ru-RU" sz="1400" dirty="0">
                <a:solidFill>
                  <a:schemeClr val="accent6">
                    <a:lumMod val="10000"/>
                  </a:schemeClr>
                </a:solidFill>
                <a:latin typeface="Times New Roman" panose="02020603050405020304" pitchFamily="18" charset="0"/>
                <a:cs typeface="Times New Roman" panose="02020603050405020304" pitchFamily="18" charset="0"/>
              </a:rPr>
              <a:t>в кредитные организации, налоговые органы Российской Федерации, органы регистрации прав, операторам информационных систем, в которых осуществляется выпуск цифровых финансовых активов, и запросов, касающихся осуществления оперативно-</a:t>
            </a:r>
            <a:r>
              <a:rPr lang="ru-RU" sz="1400" dirty="0" err="1">
                <a:solidFill>
                  <a:schemeClr val="accent6">
                    <a:lumMod val="10000"/>
                  </a:schemeClr>
                </a:solidFill>
                <a:latin typeface="Times New Roman" panose="02020603050405020304" pitchFamily="18" charset="0"/>
                <a:cs typeface="Times New Roman" panose="02020603050405020304" pitchFamily="18" charset="0"/>
              </a:rPr>
              <a:t>разыскной</a:t>
            </a:r>
            <a:r>
              <a:rPr lang="ru-RU" sz="1400" dirty="0">
                <a:solidFill>
                  <a:schemeClr val="accent6">
                    <a:lumMod val="10000"/>
                  </a:schemeClr>
                </a:solidFill>
                <a:latin typeface="Times New Roman" panose="02020603050405020304" pitchFamily="18" charset="0"/>
                <a:cs typeface="Times New Roman" panose="02020603050405020304" pitchFamily="18" charset="0"/>
              </a:rPr>
              <a:t> деятельности или ее результатов</a:t>
            </a:r>
          </a:p>
          <a:p>
            <a:pPr algn="ctr"/>
            <a:endParaRPr lang="ru-RU" dirty="0"/>
          </a:p>
        </p:txBody>
      </p:sp>
    </p:spTree>
    <p:extLst>
      <p:ext uri="{BB962C8B-B14F-4D97-AF65-F5344CB8AC3E}">
        <p14:creationId xmlns:p14="http://schemas.microsoft.com/office/powerpoint/2010/main" val="2963931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84172" y="254035"/>
            <a:ext cx="6903309" cy="369332"/>
          </a:xfrm>
          <a:prstGeom prst="rect">
            <a:avLst/>
          </a:prstGeom>
          <a:ln w="19050">
            <a:noFill/>
          </a:ln>
        </p:spPr>
        <p:txBody>
          <a:bodyPr wrap="square">
            <a:spAutoFit/>
          </a:bodyPr>
          <a:lstStyle/>
          <a:p>
            <a:pPr algn="ctr"/>
            <a:r>
              <a:rPr lang="ru-RU" b="1" dirty="0" smtClean="0">
                <a:solidFill>
                  <a:srgbClr val="0070C0"/>
                </a:solidFill>
                <a:latin typeface="Times New Roman" panose="02020603050405020304" pitchFamily="18" charset="0"/>
                <a:cs typeface="Times New Roman" panose="02020603050405020304" pitchFamily="18" charset="0"/>
              </a:rPr>
              <a:t>В докладе по результатам проверки рекомендуется отражать:</a:t>
            </a:r>
            <a:endParaRPr lang="ru-RU" b="1" dirty="0">
              <a:solidFill>
                <a:srgbClr val="0070C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49859" y="800917"/>
            <a:ext cx="8106034" cy="3754874"/>
          </a:xfrm>
          <a:prstGeom prst="rect">
            <a:avLst/>
          </a:prstGeom>
          <a:ln w="38100">
            <a:solidFill>
              <a:srgbClr val="00B050"/>
            </a:solidFill>
          </a:ln>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          </a:t>
            </a:r>
            <a:endParaRPr lang="ru-RU" sz="1400" dirty="0">
              <a:solidFill>
                <a:schemeClr val="tx2">
                  <a:lumMod val="10000"/>
                </a:schemeClr>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smtClean="0">
                <a:solidFill>
                  <a:srgbClr val="00B0F0"/>
                </a:solidFill>
                <a:latin typeface="Times New Roman" panose="02020603050405020304" pitchFamily="18" charset="0"/>
                <a:cs typeface="Times New Roman" panose="02020603050405020304" pitchFamily="18" charset="0"/>
              </a:rPr>
              <a:t>Дату </a:t>
            </a:r>
            <a:r>
              <a:rPr lang="ru-RU" sz="1400" b="1" dirty="0">
                <a:solidFill>
                  <a:srgbClr val="00B0F0"/>
                </a:solidFill>
                <a:latin typeface="Times New Roman" panose="02020603050405020304" pitchFamily="18" charset="0"/>
                <a:cs typeface="Times New Roman" panose="02020603050405020304" pitchFamily="18" charset="0"/>
              </a:rPr>
              <a:t>его составления</a:t>
            </a:r>
            <a:r>
              <a:rPr lang="ru-RU" sz="1400" b="1" dirty="0" smtClean="0">
                <a:solidFill>
                  <a:srgbClr val="00B0F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endParaRPr lang="ru-RU" sz="1400" b="1" dirty="0">
              <a:solidFill>
                <a:srgbClr val="00B0F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smtClean="0">
                <a:solidFill>
                  <a:srgbClr val="00B0F0"/>
                </a:solidFill>
                <a:latin typeface="Times New Roman" panose="02020603050405020304" pitchFamily="18" charset="0"/>
                <a:cs typeface="Times New Roman" panose="02020603050405020304" pitchFamily="18" charset="0"/>
              </a:rPr>
              <a:t>Основание </a:t>
            </a:r>
            <a:r>
              <a:rPr lang="ru-RU" sz="1400" b="1" dirty="0">
                <a:solidFill>
                  <a:srgbClr val="00B0F0"/>
                </a:solidFill>
                <a:latin typeface="Times New Roman" panose="02020603050405020304" pitchFamily="18" charset="0"/>
                <a:cs typeface="Times New Roman" panose="02020603050405020304" pitchFamily="18" charset="0"/>
              </a:rPr>
              <a:t>проверки</a:t>
            </a:r>
            <a:r>
              <a:rPr lang="ru-RU" sz="1400" b="1" dirty="0" smtClean="0">
                <a:solidFill>
                  <a:srgbClr val="00B0F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endParaRPr lang="ru-RU" sz="1400" b="1" dirty="0">
              <a:solidFill>
                <a:srgbClr val="00B0F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a:solidFill>
                  <a:srgbClr val="00B0F0"/>
                </a:solidFill>
                <a:latin typeface="Times New Roman" panose="02020603050405020304" pitchFamily="18" charset="0"/>
                <a:cs typeface="Times New Roman" panose="02020603050405020304" pitchFamily="18" charset="0"/>
              </a:rPr>
              <a:t>ФИО и должность муниципального служащего, в отношении которого проводилась проверка</a:t>
            </a:r>
            <a:r>
              <a:rPr lang="ru-RU" sz="1400" b="1" dirty="0" smtClean="0">
                <a:solidFill>
                  <a:srgbClr val="00B0F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endParaRPr lang="ru-RU" sz="1400" b="1" dirty="0">
              <a:solidFill>
                <a:srgbClr val="00B0F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smtClean="0">
                <a:solidFill>
                  <a:srgbClr val="00B0F0"/>
                </a:solidFill>
                <a:latin typeface="Times New Roman" panose="02020603050405020304" pitchFamily="18" charset="0"/>
                <a:cs typeface="Times New Roman" panose="02020603050405020304" pitchFamily="18" charset="0"/>
              </a:rPr>
              <a:t>Дату </a:t>
            </a:r>
            <a:r>
              <a:rPr lang="ru-RU" sz="1400" b="1" dirty="0">
                <a:solidFill>
                  <a:srgbClr val="00B0F0"/>
                </a:solidFill>
                <a:latin typeface="Times New Roman" panose="02020603050405020304" pitchFamily="18" charset="0"/>
                <a:cs typeface="Times New Roman" panose="02020603050405020304" pitchFamily="18" charset="0"/>
              </a:rPr>
              <a:t>начала и окончания проверки</a:t>
            </a:r>
            <a:r>
              <a:rPr lang="ru-RU" sz="1400" b="1" dirty="0" smtClean="0">
                <a:solidFill>
                  <a:srgbClr val="00B0F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endParaRPr lang="ru-RU" sz="1400" b="1" dirty="0">
              <a:solidFill>
                <a:srgbClr val="00B0F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smtClean="0">
                <a:solidFill>
                  <a:srgbClr val="00B0F0"/>
                </a:solidFill>
                <a:latin typeface="Times New Roman" panose="02020603050405020304" pitchFamily="18" charset="0"/>
                <a:cs typeface="Times New Roman" panose="02020603050405020304" pitchFamily="18" charset="0"/>
              </a:rPr>
              <a:t>Информацию </a:t>
            </a:r>
            <a:r>
              <a:rPr lang="ru-RU" sz="1400" b="1" dirty="0">
                <a:solidFill>
                  <a:srgbClr val="00B0F0"/>
                </a:solidFill>
                <a:latin typeface="Times New Roman" panose="02020603050405020304" pitchFamily="18" charset="0"/>
                <a:cs typeface="Times New Roman" panose="02020603050405020304" pitchFamily="18" charset="0"/>
              </a:rPr>
              <a:t>о результатах запросов в государственные органы и организации</a:t>
            </a:r>
            <a:r>
              <a:rPr lang="ru-RU" sz="1400" b="1" dirty="0" smtClean="0">
                <a:solidFill>
                  <a:srgbClr val="00B0F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endParaRPr lang="ru-RU" sz="1400" b="1" dirty="0">
              <a:solidFill>
                <a:srgbClr val="00B0F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smtClean="0">
                <a:solidFill>
                  <a:srgbClr val="00B0F0"/>
                </a:solidFill>
                <a:latin typeface="Times New Roman" panose="02020603050405020304" pitchFamily="18" charset="0"/>
                <a:cs typeface="Times New Roman" panose="02020603050405020304" pitchFamily="18" charset="0"/>
              </a:rPr>
              <a:t>Сведения </a:t>
            </a:r>
            <a:r>
              <a:rPr lang="ru-RU" sz="1400" b="1" dirty="0">
                <a:solidFill>
                  <a:srgbClr val="00B0F0"/>
                </a:solidFill>
                <a:latin typeface="Times New Roman" panose="02020603050405020304" pitchFamily="18" charset="0"/>
                <a:cs typeface="Times New Roman" panose="02020603050405020304" pitchFamily="18" charset="0"/>
              </a:rPr>
              <a:t>о результатах, направляемых в течении проведения проверки запросов</a:t>
            </a:r>
            <a:r>
              <a:rPr lang="ru-RU" sz="1400" b="1" dirty="0" smtClean="0">
                <a:solidFill>
                  <a:srgbClr val="00B0F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endParaRPr lang="ru-RU" sz="1400" b="1" dirty="0">
              <a:solidFill>
                <a:srgbClr val="00B0F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smtClean="0">
                <a:solidFill>
                  <a:srgbClr val="00B0F0"/>
                </a:solidFill>
                <a:latin typeface="Times New Roman" panose="02020603050405020304" pitchFamily="18" charset="0"/>
                <a:cs typeface="Times New Roman" panose="02020603050405020304" pitchFamily="18" charset="0"/>
              </a:rPr>
              <a:t>Информацию</a:t>
            </a:r>
            <a:r>
              <a:rPr lang="ru-RU" sz="1400" b="1" dirty="0">
                <a:solidFill>
                  <a:srgbClr val="00B0F0"/>
                </a:solidFill>
                <a:latin typeface="Times New Roman" panose="02020603050405020304" pitchFamily="18" charset="0"/>
                <a:cs typeface="Times New Roman" panose="02020603050405020304" pitchFamily="18" charset="0"/>
              </a:rPr>
              <a:t>, содержащуюся в документах, которые имеют отношение к проверке</a:t>
            </a:r>
            <a:r>
              <a:rPr lang="ru-RU" sz="1400" b="1" dirty="0" smtClean="0">
                <a:solidFill>
                  <a:srgbClr val="00B0F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endParaRPr lang="ru-RU" sz="1400" b="1" dirty="0">
              <a:solidFill>
                <a:srgbClr val="00B0F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ru-RU" sz="1400" b="1" dirty="0" smtClean="0">
                <a:solidFill>
                  <a:srgbClr val="00B0F0"/>
                </a:solidFill>
                <a:latin typeface="Times New Roman" panose="02020603050405020304" pitchFamily="18" charset="0"/>
                <a:cs typeface="Times New Roman" panose="02020603050405020304" pitchFamily="18" charset="0"/>
              </a:rPr>
              <a:t>Обстоятельства</a:t>
            </a:r>
            <a:r>
              <a:rPr lang="ru-RU" sz="1400" b="1" dirty="0">
                <a:solidFill>
                  <a:srgbClr val="00B0F0"/>
                </a:solidFill>
                <a:latin typeface="Times New Roman" panose="02020603050405020304" pitchFamily="18" charset="0"/>
                <a:cs typeface="Times New Roman" panose="02020603050405020304" pitchFamily="18" charset="0"/>
              </a:rPr>
              <a:t>, установленные по результатам </a:t>
            </a:r>
            <a:r>
              <a:rPr lang="ru-RU" sz="1400" b="1" dirty="0" smtClean="0">
                <a:solidFill>
                  <a:srgbClr val="00B0F0"/>
                </a:solidFill>
                <a:latin typeface="Times New Roman" panose="02020603050405020304" pitchFamily="18" charset="0"/>
                <a:cs typeface="Times New Roman" panose="02020603050405020304" pitchFamily="18" charset="0"/>
              </a:rPr>
              <a:t>проверки</a:t>
            </a:r>
            <a:endParaRPr lang="ru-RU" sz="1400" b="1" dirty="0">
              <a:solidFill>
                <a:srgbClr val="00B0F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449859" y="5009744"/>
            <a:ext cx="10379675" cy="1384995"/>
          </a:xfrm>
          <a:prstGeom prst="rect">
            <a:avLst/>
          </a:prstGeom>
          <a:solidFill>
            <a:schemeClr val="bg2">
              <a:lumMod val="60000"/>
              <a:lumOff val="40000"/>
            </a:schemeClr>
          </a:solidFill>
          <a:ln w="19050">
            <a:solidFill>
              <a:srgbClr val="00B0F0"/>
            </a:solidFill>
          </a:ln>
          <a:effectLst/>
        </p:spPr>
        <p:txBody>
          <a:bodyPr wrap="square">
            <a:spAutoFit/>
          </a:bodyPr>
          <a:lstStyle/>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Не позднее </a:t>
            </a:r>
            <a:r>
              <a:rPr lang="ru-RU" sz="1400" b="1" dirty="0">
                <a:solidFill>
                  <a:schemeClr val="tx2">
                    <a:lumMod val="10000"/>
                  </a:schemeClr>
                </a:solidFill>
                <a:latin typeface="Times New Roman" panose="02020603050405020304" pitchFamily="18" charset="0"/>
                <a:cs typeface="Times New Roman" panose="02020603050405020304" pitchFamily="18" charset="0"/>
              </a:rPr>
              <a:t>3 рабочих дней </a:t>
            </a:r>
            <a:r>
              <a:rPr lang="ru-RU" sz="1400" dirty="0">
                <a:solidFill>
                  <a:schemeClr val="tx2">
                    <a:lumMod val="10000"/>
                  </a:schemeClr>
                </a:solidFill>
                <a:latin typeface="Times New Roman" panose="02020603050405020304" pitchFamily="18" charset="0"/>
                <a:cs typeface="Times New Roman" panose="02020603050405020304" pitchFamily="18" charset="0"/>
              </a:rPr>
              <a:t>со дня окончания проверки кадровая служба обязана ознакомить муниципального служащего с результатами проверки. Учитывая, что муниципальным служащим предоставлено право давать пояснения по результатам проверки ознакомление необходимо производить не ранее направления материалов лицу, принявшему решение о проведении проверки с соблюдением законодательства Российской Федерации о государственной тайне, путем их направления через организацию почтовой связи заказным письмом с уведомлением по адресу места регистрации (жительства и (или) пребывания) либо путем ознакомления лично под подпись.</a:t>
            </a: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894" y="5324073"/>
            <a:ext cx="624534" cy="624534"/>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161" y="384688"/>
            <a:ext cx="390178" cy="390178"/>
          </a:xfrm>
          <a:prstGeom prst="rect">
            <a:avLst/>
          </a:prstGeom>
        </p:spPr>
      </p:pic>
    </p:spTree>
    <p:extLst>
      <p:ext uri="{BB962C8B-B14F-4D97-AF65-F5344CB8AC3E}">
        <p14:creationId xmlns:p14="http://schemas.microsoft.com/office/powerpoint/2010/main" val="4237539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0070C0"/>
                </a:solidFill>
                <a:latin typeface="Times New Roman" panose="02020603050405020304" pitchFamily="18" charset="0"/>
                <a:cs typeface="Times New Roman" panose="02020603050405020304" pitchFamily="18" charset="0"/>
              </a:rPr>
              <a:t>Принятие решения </a:t>
            </a:r>
            <a:r>
              <a:rPr lang="ru-RU" sz="2800" b="1" dirty="0">
                <a:solidFill>
                  <a:srgbClr val="0070C0"/>
                </a:solidFill>
                <a:latin typeface="Times New Roman" panose="02020603050405020304" pitchFamily="18" charset="0"/>
                <a:cs typeface="Times New Roman" panose="02020603050405020304" pitchFamily="18" charset="0"/>
              </a:rPr>
              <a:t>по результатам проверки</a:t>
            </a:r>
          </a:p>
        </p:txBody>
      </p:sp>
      <p:sp>
        <p:nvSpPr>
          <p:cNvPr id="3" name="Прямоугольник 2"/>
          <p:cNvSpPr/>
          <p:nvPr/>
        </p:nvSpPr>
        <p:spPr>
          <a:xfrm>
            <a:off x="680321" y="2341006"/>
            <a:ext cx="9765256" cy="584775"/>
          </a:xfrm>
          <a:prstGeom prst="rect">
            <a:avLst/>
          </a:prstGeom>
          <a:solidFill>
            <a:schemeClr val="accent3">
              <a:lumMod val="40000"/>
              <a:lumOff val="60000"/>
            </a:schemeClr>
          </a:solidFill>
          <a:ln w="19050">
            <a:solidFill>
              <a:srgbClr val="00B050"/>
            </a:solidFill>
          </a:ln>
          <a:effectLst/>
        </p:spPr>
        <p:txBody>
          <a:bodyPr wrap="square">
            <a:spAutoFit/>
          </a:bodyPr>
          <a:lstStyle/>
          <a:p>
            <a:pPr algn="ctr"/>
            <a:r>
              <a:rPr lang="ru-RU" sz="1600" dirty="0">
                <a:solidFill>
                  <a:schemeClr val="tx2">
                    <a:lumMod val="10000"/>
                  </a:schemeClr>
                </a:solidFill>
                <a:latin typeface="Times New Roman" panose="02020603050405020304" pitchFamily="18" charset="0"/>
                <a:cs typeface="Times New Roman" panose="02020603050405020304" pitchFamily="18" charset="0"/>
              </a:rPr>
              <a:t>По результатам проверки руководитель кадровой службы готовит доклад, содержащий одно из следующих предложений:</a:t>
            </a:r>
          </a:p>
        </p:txBody>
      </p:sp>
      <p:sp>
        <p:nvSpPr>
          <p:cNvPr id="4" name="Прямоугольник 3"/>
          <p:cNvSpPr/>
          <p:nvPr/>
        </p:nvSpPr>
        <p:spPr>
          <a:xfrm>
            <a:off x="1515430" y="3204026"/>
            <a:ext cx="8328453" cy="2800767"/>
          </a:xfrm>
          <a:prstGeom prst="rect">
            <a:avLst/>
          </a:prstGeom>
        </p:spPr>
        <p:txBody>
          <a:bodyPr wrap="square">
            <a:spAutoFit/>
          </a:bodyPr>
          <a:lstStyle/>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О </a:t>
            </a:r>
            <a:r>
              <a:rPr lang="ru-RU" sz="1600" dirty="0">
                <a:solidFill>
                  <a:schemeClr val="tx2">
                    <a:lumMod val="10000"/>
                  </a:schemeClr>
                </a:solidFill>
                <a:latin typeface="Times New Roman" panose="02020603050405020304" pitchFamily="18" charset="0"/>
                <a:cs typeface="Times New Roman" panose="02020603050405020304" pitchFamily="18" charset="0"/>
              </a:rPr>
              <a:t>назначении гражданина на должность муниципальной службы</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Об </a:t>
            </a:r>
            <a:r>
              <a:rPr lang="ru-RU" sz="1600" dirty="0">
                <a:solidFill>
                  <a:schemeClr val="tx2">
                    <a:lumMod val="10000"/>
                  </a:schemeClr>
                </a:solidFill>
                <a:latin typeface="Times New Roman" panose="02020603050405020304" pitchFamily="18" charset="0"/>
                <a:cs typeface="Times New Roman" panose="02020603050405020304" pitchFamily="18" charset="0"/>
              </a:rPr>
              <a:t>отказе гражданину в назначении на должность муниципальной службы</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Об </a:t>
            </a:r>
            <a:r>
              <a:rPr lang="ru-RU" sz="1600" dirty="0">
                <a:solidFill>
                  <a:schemeClr val="tx2">
                    <a:lumMod val="10000"/>
                  </a:schemeClr>
                </a:solidFill>
                <a:latin typeface="Times New Roman" panose="02020603050405020304" pitchFamily="18" charset="0"/>
                <a:cs typeface="Times New Roman" panose="02020603050405020304" pitchFamily="18" charset="0"/>
              </a:rPr>
              <a:t>отсутствии оснований для применения к муниципальному служащему мер юридической ответственности</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О </a:t>
            </a:r>
            <a:r>
              <a:rPr lang="ru-RU" sz="1600" dirty="0">
                <a:solidFill>
                  <a:schemeClr val="tx2">
                    <a:lumMod val="10000"/>
                  </a:schemeClr>
                </a:solidFill>
                <a:latin typeface="Times New Roman" panose="02020603050405020304" pitchFamily="18" charset="0"/>
                <a:cs typeface="Times New Roman" panose="02020603050405020304" pitchFamily="18" charset="0"/>
              </a:rPr>
              <a:t>применении к муниципальному служащему мер юридической ответственности</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10000"/>
                  </a:schemeClr>
                </a:solidFill>
                <a:latin typeface="Times New Roman" panose="02020603050405020304" pitchFamily="18" charset="0"/>
                <a:cs typeface="Times New Roman" panose="02020603050405020304" pitchFamily="18" charset="0"/>
              </a:rPr>
              <a:t>О </a:t>
            </a:r>
            <a:r>
              <a:rPr lang="ru-RU" sz="1600" dirty="0">
                <a:solidFill>
                  <a:schemeClr val="tx2">
                    <a:lumMod val="10000"/>
                  </a:schemeClr>
                </a:solidFill>
                <a:latin typeface="Times New Roman" panose="02020603050405020304" pitchFamily="18" charset="0"/>
                <a:cs typeface="Times New Roman" panose="02020603050405020304" pitchFamily="18" charset="0"/>
              </a:rPr>
              <a:t>представлении материалов проверки в соответствующую комиссию по соблюдению требований к служебному поведению служащих и урегулированию конфликта </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интересов</a:t>
            </a:r>
            <a:endParaRPr lang="ru-RU" sz="16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4" name="Стрелка вправо 66">
            <a:extLst>
              <a:ext uri="{FF2B5EF4-FFF2-40B4-BE49-F238E27FC236}">
                <a16:creationId xmlns="" xmlns:a16="http://schemas.microsoft.com/office/drawing/2014/main" id="{BAE1F523-08E8-476C-92F6-36E216300465}"/>
              </a:ext>
            </a:extLst>
          </p:cNvPr>
          <p:cNvSpPr/>
          <p:nvPr/>
        </p:nvSpPr>
        <p:spPr>
          <a:xfrm>
            <a:off x="712309" y="3253856"/>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Стрелка вправо 66">
            <a:extLst>
              <a:ext uri="{FF2B5EF4-FFF2-40B4-BE49-F238E27FC236}">
                <a16:creationId xmlns="" xmlns:a16="http://schemas.microsoft.com/office/drawing/2014/main" id="{BAE1F523-08E8-476C-92F6-36E216300465}"/>
              </a:ext>
            </a:extLst>
          </p:cNvPr>
          <p:cNvSpPr/>
          <p:nvPr/>
        </p:nvSpPr>
        <p:spPr>
          <a:xfrm>
            <a:off x="712309" y="3748489"/>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6" name="Стрелка вправо 66">
            <a:extLst>
              <a:ext uri="{FF2B5EF4-FFF2-40B4-BE49-F238E27FC236}">
                <a16:creationId xmlns="" xmlns:a16="http://schemas.microsoft.com/office/drawing/2014/main" id="{BAE1F523-08E8-476C-92F6-36E216300465}"/>
              </a:ext>
            </a:extLst>
          </p:cNvPr>
          <p:cNvSpPr/>
          <p:nvPr/>
        </p:nvSpPr>
        <p:spPr>
          <a:xfrm>
            <a:off x="712309" y="4323144"/>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7" name="Стрелка вправо 66">
            <a:extLst>
              <a:ext uri="{FF2B5EF4-FFF2-40B4-BE49-F238E27FC236}">
                <a16:creationId xmlns="" xmlns:a16="http://schemas.microsoft.com/office/drawing/2014/main" id="{BAE1F523-08E8-476C-92F6-36E216300465}"/>
              </a:ext>
            </a:extLst>
          </p:cNvPr>
          <p:cNvSpPr/>
          <p:nvPr/>
        </p:nvSpPr>
        <p:spPr>
          <a:xfrm>
            <a:off x="712817" y="4929778"/>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8" name="Стрелка вправо 66">
            <a:extLst>
              <a:ext uri="{FF2B5EF4-FFF2-40B4-BE49-F238E27FC236}">
                <a16:creationId xmlns="" xmlns:a16="http://schemas.microsoft.com/office/drawing/2014/main" id="{BAE1F523-08E8-476C-92F6-36E216300465}"/>
              </a:ext>
            </a:extLst>
          </p:cNvPr>
          <p:cNvSpPr/>
          <p:nvPr/>
        </p:nvSpPr>
        <p:spPr>
          <a:xfrm>
            <a:off x="712309" y="5551539"/>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19" name="Прямая соединительная линия 18">
            <a:extLst>
              <a:ext uri="{FF2B5EF4-FFF2-40B4-BE49-F238E27FC236}">
                <a16:creationId xmlns="" xmlns:a16="http://schemas.microsoft.com/office/drawing/2014/main" id="{B5FE7C0A-D1E8-48D3-8FC5-F6200E84B79A}"/>
              </a:ext>
            </a:extLst>
          </p:cNvPr>
          <p:cNvCxnSpPr/>
          <p:nvPr/>
        </p:nvCxnSpPr>
        <p:spPr>
          <a:xfrm>
            <a:off x="686784" y="3700634"/>
            <a:ext cx="9758793" cy="47855"/>
          </a:xfrm>
          <a:prstGeom prst="line">
            <a:avLst/>
          </a:prstGeom>
          <a:noFill/>
          <a:ln w="12700" cap="flat" cmpd="sng" algn="ctr">
            <a:solidFill>
              <a:srgbClr val="00B050"/>
            </a:solidFill>
            <a:prstDash val="dash"/>
            <a:miter lim="800000"/>
          </a:ln>
          <a:effectLst/>
        </p:spPr>
      </p:cxnSp>
      <p:cxnSp>
        <p:nvCxnSpPr>
          <p:cNvPr id="20" name="Прямая соединительная линия 19">
            <a:extLst>
              <a:ext uri="{FF2B5EF4-FFF2-40B4-BE49-F238E27FC236}">
                <a16:creationId xmlns="" xmlns:a16="http://schemas.microsoft.com/office/drawing/2014/main" id="{B5FE7C0A-D1E8-48D3-8FC5-F6200E84B79A}"/>
              </a:ext>
            </a:extLst>
          </p:cNvPr>
          <p:cNvCxnSpPr/>
          <p:nvPr/>
        </p:nvCxnSpPr>
        <p:spPr>
          <a:xfrm>
            <a:off x="686784" y="4080635"/>
            <a:ext cx="9758793" cy="30046"/>
          </a:xfrm>
          <a:prstGeom prst="line">
            <a:avLst/>
          </a:prstGeom>
          <a:noFill/>
          <a:ln w="12700" cap="flat" cmpd="sng" algn="ctr">
            <a:solidFill>
              <a:srgbClr val="00B050"/>
            </a:solidFill>
            <a:prstDash val="dash"/>
            <a:miter lim="800000"/>
          </a:ln>
          <a:effectLst/>
        </p:spPr>
      </p:cxnSp>
      <p:cxnSp>
        <p:nvCxnSpPr>
          <p:cNvPr id="21" name="Прямая соединительная линия 20">
            <a:extLst>
              <a:ext uri="{FF2B5EF4-FFF2-40B4-BE49-F238E27FC236}">
                <a16:creationId xmlns="" xmlns:a16="http://schemas.microsoft.com/office/drawing/2014/main" id="{B5FE7C0A-D1E8-48D3-8FC5-F6200E84B79A}"/>
              </a:ext>
            </a:extLst>
          </p:cNvPr>
          <p:cNvCxnSpPr/>
          <p:nvPr/>
        </p:nvCxnSpPr>
        <p:spPr>
          <a:xfrm flipV="1">
            <a:off x="745564" y="4835611"/>
            <a:ext cx="9774155" cy="11334"/>
          </a:xfrm>
          <a:prstGeom prst="line">
            <a:avLst/>
          </a:prstGeom>
          <a:noFill/>
          <a:ln w="12700" cap="flat" cmpd="sng" algn="ctr">
            <a:solidFill>
              <a:srgbClr val="00B050"/>
            </a:solidFill>
            <a:prstDash val="dash"/>
            <a:miter lim="800000"/>
          </a:ln>
          <a:effectLst/>
        </p:spPr>
      </p:cxnSp>
      <p:cxnSp>
        <p:nvCxnSpPr>
          <p:cNvPr id="22" name="Прямая соединительная линия 21">
            <a:extLst>
              <a:ext uri="{FF2B5EF4-FFF2-40B4-BE49-F238E27FC236}">
                <a16:creationId xmlns="" xmlns:a16="http://schemas.microsoft.com/office/drawing/2014/main" id="{B5FE7C0A-D1E8-48D3-8FC5-F6200E84B79A}"/>
              </a:ext>
            </a:extLst>
          </p:cNvPr>
          <p:cNvCxnSpPr/>
          <p:nvPr/>
        </p:nvCxnSpPr>
        <p:spPr>
          <a:xfrm>
            <a:off x="745564" y="5324831"/>
            <a:ext cx="9774155" cy="21526"/>
          </a:xfrm>
          <a:prstGeom prst="line">
            <a:avLst/>
          </a:prstGeom>
          <a:noFill/>
          <a:ln w="12700" cap="flat" cmpd="sng" algn="ctr">
            <a:solidFill>
              <a:srgbClr val="00B050"/>
            </a:solidFill>
            <a:prstDash val="dash"/>
            <a:miter lim="800000"/>
          </a:ln>
          <a:effectLst/>
        </p:spPr>
      </p:cxnSp>
    </p:spTree>
    <p:extLst>
      <p:ext uri="{BB962C8B-B14F-4D97-AF65-F5344CB8AC3E}">
        <p14:creationId xmlns:p14="http://schemas.microsoft.com/office/powerpoint/2010/main" val="4061430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6777" y="2117572"/>
            <a:ext cx="2146466" cy="1815882"/>
          </a:xfrm>
          <a:prstGeom prst="rect">
            <a:avLst/>
          </a:prstGeom>
          <a:ln>
            <a:noFill/>
          </a:ln>
          <a:effectLst/>
          <a:scene3d>
            <a:camera prst="orthographicFront">
              <a:rot lat="0" lon="0" rev="0"/>
            </a:camera>
            <a:lightRig rig="balanced" dir="t">
              <a:rot lat="0" lon="0" rev="8700000"/>
            </a:lightRig>
          </a:scene3d>
          <a:sp3d>
            <a:bevelT w="190500" h="38100"/>
          </a:sp3d>
        </p:spPr>
        <p:txBody>
          <a:bodyPr wrap="square">
            <a:spAutoFit/>
          </a:bodyPr>
          <a:lstStyle/>
          <a:p>
            <a:pPr algn="ctr"/>
            <a:r>
              <a:rPr lang="ru-RU" sz="1400" b="1" u="sng" dirty="0">
                <a:solidFill>
                  <a:srgbClr val="00B050"/>
                </a:solidFill>
                <a:latin typeface="Times New Roman" panose="02020603050405020304" pitchFamily="18" charset="0"/>
                <a:cs typeface="Times New Roman" panose="02020603050405020304" pitchFamily="18" charset="0"/>
              </a:rPr>
              <a:t>Лицо, принявшее решение о проведении проверки, рассмотрев доклад и соответствующее предложение, принимает одно из следующих решений:</a:t>
            </a:r>
          </a:p>
        </p:txBody>
      </p:sp>
      <p:sp>
        <p:nvSpPr>
          <p:cNvPr id="3" name="Блок-схема: узел 2"/>
          <p:cNvSpPr/>
          <p:nvPr/>
        </p:nvSpPr>
        <p:spPr>
          <a:xfrm>
            <a:off x="396205" y="1721479"/>
            <a:ext cx="2717698" cy="2608067"/>
          </a:xfrm>
          <a:prstGeom prst="flowChartConnector">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2">
                  <a:lumMod val="10000"/>
                </a:schemeClr>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390767" y="825983"/>
            <a:ext cx="5033319" cy="307777"/>
          </a:xfrm>
          <a:prstGeom prst="rect">
            <a:avLst/>
          </a:prstGeom>
          <a:solidFill>
            <a:schemeClr val="accent3">
              <a:lumMod val="40000"/>
              <a:lumOff val="60000"/>
            </a:schemeClr>
          </a:solidFill>
          <a:ln w="19050">
            <a:solidFill>
              <a:srgbClr val="00B050"/>
            </a:solidFill>
          </a:ln>
          <a:effectLst/>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Назначить </a:t>
            </a:r>
            <a:r>
              <a:rPr lang="ru-RU" sz="1400" dirty="0">
                <a:solidFill>
                  <a:schemeClr val="tx2">
                    <a:lumMod val="10000"/>
                  </a:schemeClr>
                </a:solidFill>
                <a:latin typeface="Times New Roman" panose="02020603050405020304" pitchFamily="18" charset="0"/>
                <a:cs typeface="Times New Roman" panose="02020603050405020304" pitchFamily="18" charset="0"/>
              </a:rPr>
              <a:t>гражданина на должность муниципальной службы;</a:t>
            </a:r>
          </a:p>
        </p:txBody>
      </p:sp>
      <p:sp>
        <p:nvSpPr>
          <p:cNvPr id="5" name="Прямоугольник 4"/>
          <p:cNvSpPr/>
          <p:nvPr/>
        </p:nvSpPr>
        <p:spPr>
          <a:xfrm>
            <a:off x="4390766" y="1833921"/>
            <a:ext cx="5033319" cy="523220"/>
          </a:xfrm>
          <a:prstGeom prst="rect">
            <a:avLst/>
          </a:prstGeom>
          <a:solidFill>
            <a:schemeClr val="accent3">
              <a:lumMod val="40000"/>
              <a:lumOff val="60000"/>
            </a:schemeClr>
          </a:solidFill>
          <a:ln w="19050">
            <a:solidFill>
              <a:srgbClr val="00B050"/>
            </a:solidFill>
          </a:ln>
          <a:effectLst/>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Отказать </a:t>
            </a:r>
            <a:r>
              <a:rPr lang="ru-RU" sz="1400" dirty="0">
                <a:solidFill>
                  <a:schemeClr val="tx2">
                    <a:lumMod val="10000"/>
                  </a:schemeClr>
                </a:solidFill>
                <a:latin typeface="Times New Roman" panose="02020603050405020304" pitchFamily="18" charset="0"/>
                <a:cs typeface="Times New Roman" panose="02020603050405020304" pitchFamily="18" charset="0"/>
              </a:rPr>
              <a:t>гражданину в назначении на должность муниципальной службы;</a:t>
            </a:r>
          </a:p>
        </p:txBody>
      </p:sp>
      <p:sp>
        <p:nvSpPr>
          <p:cNvPr id="6" name="Прямоугольник 5"/>
          <p:cNvSpPr/>
          <p:nvPr/>
        </p:nvSpPr>
        <p:spPr>
          <a:xfrm>
            <a:off x="4390765" y="3131489"/>
            <a:ext cx="5033320" cy="523220"/>
          </a:xfrm>
          <a:prstGeom prst="rect">
            <a:avLst/>
          </a:prstGeom>
          <a:solidFill>
            <a:schemeClr val="accent3">
              <a:lumMod val="40000"/>
              <a:lumOff val="60000"/>
            </a:schemeClr>
          </a:solidFill>
          <a:ln w="19050">
            <a:solidFill>
              <a:srgbClr val="00B050"/>
            </a:solidFill>
          </a:ln>
          <a:effectLst/>
        </p:spPr>
        <p:txBody>
          <a:bodyPr wrap="square">
            <a:spAutoFit/>
          </a:bodyPr>
          <a:lstStyle/>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П</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рименить </a:t>
            </a:r>
            <a:r>
              <a:rPr lang="ru-RU" sz="1400" dirty="0">
                <a:solidFill>
                  <a:schemeClr val="tx2">
                    <a:lumMod val="10000"/>
                  </a:schemeClr>
                </a:solidFill>
                <a:latin typeface="Times New Roman" panose="02020603050405020304" pitchFamily="18" charset="0"/>
                <a:cs typeface="Times New Roman" panose="02020603050405020304" pitchFamily="18" charset="0"/>
              </a:rPr>
              <a:t>к муниципальному служащему меры юридической ответственности;</a:t>
            </a:r>
          </a:p>
        </p:txBody>
      </p:sp>
      <p:sp>
        <p:nvSpPr>
          <p:cNvPr id="7" name="Прямоугольник 6"/>
          <p:cNvSpPr/>
          <p:nvPr/>
        </p:nvSpPr>
        <p:spPr>
          <a:xfrm>
            <a:off x="4390765" y="4230159"/>
            <a:ext cx="5033319" cy="762138"/>
          </a:xfrm>
          <a:prstGeom prst="rect">
            <a:avLst/>
          </a:prstGeom>
          <a:solidFill>
            <a:schemeClr val="accent3">
              <a:lumMod val="40000"/>
              <a:lumOff val="60000"/>
            </a:schemeClr>
          </a:solidFill>
          <a:ln w="19050">
            <a:solidFill>
              <a:srgbClr val="00B050"/>
            </a:solidFill>
          </a:ln>
          <a:effectLst/>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Представить </a:t>
            </a:r>
            <a:r>
              <a:rPr lang="ru-RU" sz="1400" dirty="0">
                <a:solidFill>
                  <a:schemeClr val="tx2">
                    <a:lumMod val="10000"/>
                  </a:schemeClr>
                </a:solidFill>
                <a:latin typeface="Times New Roman" panose="02020603050405020304" pitchFamily="18" charset="0"/>
                <a:cs typeface="Times New Roman" panose="02020603050405020304" pitchFamily="18" charset="0"/>
              </a:rPr>
              <a:t>материалы проверки в соответствующую комиссию по соблюдению требований к служебному поведению служащих и урегулированию конфликта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интересов</a:t>
            </a:r>
            <a:endParaRPr lang="ru-RU" sz="14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826380" y="5820278"/>
            <a:ext cx="9503868" cy="307777"/>
          </a:xfrm>
          <a:prstGeom prst="rect">
            <a:avLst/>
          </a:prstGeom>
          <a:solidFill>
            <a:srgbClr val="3399FF"/>
          </a:solidFill>
          <a:ln w="19050">
            <a:noFill/>
          </a:ln>
        </p:spPr>
        <p:txBody>
          <a:bodyPr wrap="square">
            <a:spAutoFit/>
          </a:bodyPr>
          <a:lstStyle/>
          <a:p>
            <a:r>
              <a:rPr lang="ru-RU" sz="1400" dirty="0">
                <a:solidFill>
                  <a:schemeClr val="bg1"/>
                </a:solidFill>
                <a:latin typeface="Times New Roman" panose="02020603050405020304" pitchFamily="18" charset="0"/>
                <a:cs typeface="Times New Roman" panose="02020603050405020304" pitchFamily="18" charset="0"/>
              </a:rPr>
              <a:t>Материалы проверки хранятся в кадровой службе в течение 3 лет со дня ее окончания, после чего передаются в </a:t>
            </a:r>
            <a:r>
              <a:rPr lang="ru-RU" sz="1400" dirty="0" smtClean="0">
                <a:solidFill>
                  <a:schemeClr val="bg1"/>
                </a:solidFill>
                <a:latin typeface="Times New Roman" panose="02020603050405020304" pitchFamily="18" charset="0"/>
                <a:cs typeface="Times New Roman" panose="02020603050405020304" pitchFamily="18" charset="0"/>
              </a:rPr>
              <a:t>архив</a:t>
            </a:r>
            <a:endParaRPr lang="ru-RU" sz="1400" dirty="0">
              <a:solidFill>
                <a:schemeClr val="bg1"/>
              </a:solidFill>
              <a:latin typeface="Times New Roman" panose="02020603050405020304" pitchFamily="18" charset="0"/>
              <a:cs typeface="Times New Roman" panose="02020603050405020304" pitchFamily="18" charset="0"/>
            </a:endParaRPr>
          </a:p>
        </p:txBody>
      </p:sp>
      <p:sp>
        <p:nvSpPr>
          <p:cNvPr id="10" name="Стрелка вправо 66">
            <a:extLst>
              <a:ext uri="{FF2B5EF4-FFF2-40B4-BE49-F238E27FC236}">
                <a16:creationId xmlns="" xmlns:a16="http://schemas.microsoft.com/office/drawing/2014/main" id="{BAE1F523-08E8-476C-92F6-36E216300465}"/>
              </a:ext>
            </a:extLst>
          </p:cNvPr>
          <p:cNvSpPr/>
          <p:nvPr/>
        </p:nvSpPr>
        <p:spPr>
          <a:xfrm>
            <a:off x="3579077" y="836410"/>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1" name="Стрелка вправо 66">
            <a:extLst>
              <a:ext uri="{FF2B5EF4-FFF2-40B4-BE49-F238E27FC236}">
                <a16:creationId xmlns="" xmlns:a16="http://schemas.microsoft.com/office/drawing/2014/main" id="{BAE1F523-08E8-476C-92F6-36E216300465}"/>
              </a:ext>
            </a:extLst>
          </p:cNvPr>
          <p:cNvSpPr/>
          <p:nvPr/>
        </p:nvSpPr>
        <p:spPr>
          <a:xfrm>
            <a:off x="3579077" y="1925148"/>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2" name="Стрелка вправо 66">
            <a:extLst>
              <a:ext uri="{FF2B5EF4-FFF2-40B4-BE49-F238E27FC236}">
                <a16:creationId xmlns="" xmlns:a16="http://schemas.microsoft.com/office/drawing/2014/main" id="{BAE1F523-08E8-476C-92F6-36E216300465}"/>
              </a:ext>
            </a:extLst>
          </p:cNvPr>
          <p:cNvSpPr/>
          <p:nvPr/>
        </p:nvSpPr>
        <p:spPr>
          <a:xfrm>
            <a:off x="3579077" y="3259151"/>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3" name="Стрелка вправо 66">
            <a:extLst>
              <a:ext uri="{FF2B5EF4-FFF2-40B4-BE49-F238E27FC236}">
                <a16:creationId xmlns="" xmlns:a16="http://schemas.microsoft.com/office/drawing/2014/main" id="{BAE1F523-08E8-476C-92F6-36E216300465}"/>
              </a:ext>
            </a:extLst>
          </p:cNvPr>
          <p:cNvSpPr/>
          <p:nvPr/>
        </p:nvSpPr>
        <p:spPr>
          <a:xfrm>
            <a:off x="3620775" y="4464170"/>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8" name="Скругленный прямоугольник 7"/>
          <p:cNvSpPr/>
          <p:nvPr/>
        </p:nvSpPr>
        <p:spPr>
          <a:xfrm>
            <a:off x="9555892" y="2962065"/>
            <a:ext cx="2553730" cy="2734962"/>
          </a:xfrm>
          <a:prstGeom prst="roundRect">
            <a:avLst/>
          </a:prstGeom>
          <a:solidFill>
            <a:srgbClr val="FA6A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Решение об </a:t>
            </a:r>
            <a:r>
              <a:rPr lang="ru-RU" sz="1400" dirty="0">
                <a:solidFill>
                  <a:schemeClr val="tx2">
                    <a:lumMod val="10000"/>
                  </a:schemeClr>
                </a:solidFill>
                <a:latin typeface="Times New Roman" panose="02020603050405020304" pitchFamily="18" charset="0"/>
                <a:cs typeface="Times New Roman" panose="02020603050405020304" pitchFamily="18" charset="0"/>
              </a:rPr>
              <a:t>отсутствии оснований для применения к муниципальному служащему мер юридической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ответственности не может быть принято лицом, принявшим решение о проведении проверки, единолично. В таком случае материалы проверки направляются в комиссию</a:t>
            </a:r>
            <a:endParaRPr lang="ru-RU" sz="1400" dirty="0"/>
          </a:p>
        </p:txBody>
      </p:sp>
    </p:spTree>
    <p:extLst>
      <p:ext uri="{BB962C8B-B14F-4D97-AF65-F5344CB8AC3E}">
        <p14:creationId xmlns:p14="http://schemas.microsoft.com/office/powerpoint/2010/main" val="1711002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sz="quarter" idx="1"/>
          </p:nvPr>
        </p:nvSpPr>
        <p:spPr>
          <a:xfrm>
            <a:off x="1525877" y="2695504"/>
            <a:ext cx="8503920" cy="1973960"/>
          </a:xfrm>
        </p:spPr>
        <p:txBody>
          <a:bodyPr>
            <a:normAutofit/>
          </a:bodyPr>
          <a:lstStyle/>
          <a:p>
            <a:pPr marL="0" indent="0" algn="ctr">
              <a:buNone/>
            </a:pPr>
            <a:r>
              <a:rPr lang="ru-RU" sz="6000" b="1" dirty="0">
                <a:solidFill>
                  <a:srgbClr val="0070C0"/>
                </a:solidFill>
                <a:latin typeface="Times New Roman" panose="02020603050405020304" pitchFamily="18" charset="0"/>
                <a:cs typeface="Times New Roman" panose="02020603050405020304" pitchFamily="18" charset="0"/>
              </a:rPr>
              <a:t>Спасибо </a:t>
            </a:r>
            <a:br>
              <a:rPr lang="ru-RU" sz="6000" b="1" dirty="0">
                <a:solidFill>
                  <a:srgbClr val="0070C0"/>
                </a:solidFill>
                <a:latin typeface="Times New Roman" panose="02020603050405020304" pitchFamily="18" charset="0"/>
                <a:cs typeface="Times New Roman" panose="02020603050405020304" pitchFamily="18" charset="0"/>
              </a:rPr>
            </a:br>
            <a:r>
              <a:rPr lang="ru-RU" sz="6000" b="1" dirty="0">
                <a:solidFill>
                  <a:srgbClr val="0070C0"/>
                </a:solidFill>
                <a:latin typeface="Times New Roman" panose="02020603050405020304" pitchFamily="18" charset="0"/>
                <a:cs typeface="Times New Roman" panose="02020603050405020304" pitchFamily="18" charset="0"/>
              </a:rPr>
              <a:t>за внимание!</a:t>
            </a:r>
            <a:endParaRPr lang="ru-RU" sz="5400" dirty="0">
              <a:solidFill>
                <a:srgbClr val="0070C0"/>
              </a:solidFill>
              <a:latin typeface="Times New Roman" panose="02020603050405020304" pitchFamily="18" charset="0"/>
              <a:cs typeface="Times New Roman" panose="02020603050405020304" pitchFamily="18" charset="0"/>
            </a:endParaRPr>
          </a:p>
        </p:txBody>
      </p:sp>
      <p:pic>
        <p:nvPicPr>
          <p:cNvPr id="6" name="Picture 2" descr="https://fashion-stickers.ru/47157-thickbox_default/gerb-irkutskoy-oblast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4756" y="416605"/>
            <a:ext cx="2076648" cy="207664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795740" y="5420668"/>
            <a:ext cx="6096000" cy="646331"/>
          </a:xfrm>
          <a:prstGeom prst="rect">
            <a:avLst/>
          </a:prstGeom>
        </p:spPr>
        <p:txBody>
          <a:bodyPr>
            <a:spAutoFit/>
          </a:bodyPr>
          <a:lstStyle/>
          <a:p>
            <a:pPr algn="ctr"/>
            <a:r>
              <a:rPr lang="ru-RU" b="1" dirty="0">
                <a:solidFill>
                  <a:schemeClr val="accent1"/>
                </a:solidFill>
                <a:latin typeface="Times New Roman" panose="02020603050405020304" pitchFamily="18" charset="0"/>
                <a:cs typeface="Times New Roman" panose="02020603050405020304" pitchFamily="18" charset="0"/>
              </a:rPr>
              <a:t>УПРАВЛЕНИЕ ПО ПРОФИЛАКТИКЕ КОРРУПЦИОННЫХ И ИНЫХ ПРАВОНАРУШЕНИЙ</a:t>
            </a:r>
          </a:p>
        </p:txBody>
      </p:sp>
    </p:spTree>
    <p:extLst>
      <p:ext uri="{BB962C8B-B14F-4D97-AF65-F5344CB8AC3E}">
        <p14:creationId xmlns:p14="http://schemas.microsoft.com/office/powerpoint/2010/main" val="356833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66117" y="374588"/>
            <a:ext cx="4135395" cy="615287"/>
          </a:xfrm>
        </p:spPr>
        <p:txBody>
          <a:bodyPr>
            <a:normAutofit fontScale="90000"/>
          </a:bodyPr>
          <a:lstStyle/>
          <a:p>
            <a:pPr algn="ctr"/>
            <a:r>
              <a:rPr lang="ru-RU" sz="1800" b="1" dirty="0" smtClean="0">
                <a:solidFill>
                  <a:srgbClr val="0070C0"/>
                </a:solidFill>
                <a:latin typeface="Times New Roman" panose="02020603050405020304" pitchFamily="18" charset="0"/>
                <a:cs typeface="Times New Roman" panose="02020603050405020304" pitchFamily="18" charset="0"/>
              </a:rPr>
              <a:t>СУБЪЕКТЫ, В ОТНОШЕНИИ КОТОРЫХ ПРОВОДИТСЯ ПРОВЕРКА</a:t>
            </a:r>
            <a:endParaRPr lang="ru-RU" b="1" dirty="0">
              <a:solidFill>
                <a:srgbClr val="0070C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22411" y="5253324"/>
            <a:ext cx="5255742" cy="307777"/>
          </a:xfrm>
          <a:prstGeom prst="rect">
            <a:avLst/>
          </a:prstGeom>
          <a:ln w="28575">
            <a:solidFill>
              <a:srgbClr val="00B0F0"/>
            </a:solidFill>
          </a:ln>
        </p:spPr>
        <p:txBody>
          <a:bodyPr wrap="square">
            <a:spAutoFit/>
          </a:bodyPr>
          <a:lstStyle/>
          <a:p>
            <a:pPr algn="just"/>
            <a:r>
              <a:rPr lang="ru-RU" sz="1400" dirty="0" smtClean="0">
                <a:solidFill>
                  <a:srgbClr val="0070C0"/>
                </a:solidFill>
                <a:latin typeface="Times New Roman" panose="02020603050405020304" pitchFamily="18" charset="0"/>
                <a:cs typeface="Times New Roman" panose="02020603050405020304" pitchFamily="18" charset="0"/>
              </a:rPr>
              <a:t>Лица, замещающие любую должность муниципальной службы</a:t>
            </a:r>
            <a:endParaRPr lang="ru-RU" sz="1400" dirty="0">
              <a:solidFill>
                <a:srgbClr val="0070C0"/>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230640" y="1168534"/>
            <a:ext cx="5255741" cy="1384995"/>
          </a:xfrm>
          <a:prstGeom prst="rect">
            <a:avLst/>
          </a:prstGeom>
          <a:noFill/>
          <a:ln w="28575">
            <a:solidFill>
              <a:srgbClr val="00B0F0"/>
            </a:solidFill>
          </a:ln>
        </p:spPr>
        <p:txBody>
          <a:bodyPr wrap="square">
            <a:spAutoFit/>
          </a:bodyPr>
          <a:lstStyle/>
          <a:p>
            <a:pPr algn="just"/>
            <a:r>
              <a:rPr lang="ru-RU" sz="1400" dirty="0" smtClean="0">
                <a:solidFill>
                  <a:srgbClr val="0070C0"/>
                </a:solidFill>
                <a:latin typeface="Times New Roman" panose="02020603050405020304" pitchFamily="18" charset="0"/>
                <a:cs typeface="Times New Roman" panose="02020603050405020304" pitchFamily="18" charset="0"/>
              </a:rPr>
              <a:t>Муниципальные </a:t>
            </a:r>
            <a:r>
              <a:rPr lang="ru-RU" sz="1400" dirty="0">
                <a:solidFill>
                  <a:srgbClr val="0070C0"/>
                </a:solidFill>
                <a:latin typeface="Times New Roman" panose="02020603050405020304" pitchFamily="18" charset="0"/>
                <a:cs typeface="Times New Roman" panose="02020603050405020304" pitchFamily="18" charset="0"/>
              </a:rPr>
              <a:t>служащие в Иркутской области, замещающие должности, включенные в соответствующий </a:t>
            </a:r>
            <a:r>
              <a:rPr lang="ru-RU" sz="1400" dirty="0" smtClean="0">
                <a:solidFill>
                  <a:srgbClr val="0070C0"/>
                </a:solidFill>
                <a:latin typeface="Times New Roman" panose="02020603050405020304" pitchFamily="18" charset="0"/>
                <a:cs typeface="Times New Roman" panose="02020603050405020304" pitchFamily="18" charset="0"/>
              </a:rPr>
              <a:t>перечень;</a:t>
            </a:r>
          </a:p>
          <a:p>
            <a:pPr algn="just"/>
            <a:endParaRPr lang="ru-RU" sz="1400" dirty="0" smtClean="0">
              <a:solidFill>
                <a:srgbClr val="0070C0"/>
              </a:solidFill>
              <a:latin typeface="Times New Roman" panose="02020603050405020304" pitchFamily="18" charset="0"/>
              <a:cs typeface="Times New Roman" panose="02020603050405020304" pitchFamily="18" charset="0"/>
            </a:endParaRPr>
          </a:p>
          <a:p>
            <a:pPr algn="just"/>
            <a:r>
              <a:rPr lang="ru-RU" sz="1400" dirty="0" smtClean="0">
                <a:solidFill>
                  <a:srgbClr val="0070C0"/>
                </a:solidFill>
                <a:latin typeface="Times New Roman" panose="02020603050405020304" pitchFamily="18" charset="0"/>
                <a:cs typeface="Times New Roman" panose="02020603050405020304" pitchFamily="18" charset="0"/>
              </a:rPr>
              <a:t>Граждане, претендующие на замещение должностей муниципальной службы, включенные в соответствующий перечень;</a:t>
            </a:r>
            <a:endParaRPr lang="ru-RU" sz="1400" dirty="0">
              <a:solidFill>
                <a:srgbClr val="0070C0"/>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6342961" y="1337460"/>
            <a:ext cx="3427040" cy="954107"/>
          </a:xfrm>
          <a:prstGeom prst="rect">
            <a:avLst/>
          </a:prstGeom>
          <a:ln w="28575">
            <a:solidFill>
              <a:srgbClr val="00B050"/>
            </a:solidFill>
          </a:ln>
        </p:spPr>
        <p:txBody>
          <a:bodyPr wrap="square">
            <a:spAutoFit/>
          </a:bodyPr>
          <a:lstStyle/>
          <a:p>
            <a:pPr algn="just"/>
            <a:r>
              <a:rPr lang="ru-RU" sz="1400" dirty="0" smtClean="0">
                <a:solidFill>
                  <a:srgbClr val="00B050"/>
                </a:solidFill>
                <a:latin typeface="Times New Roman" panose="02020603050405020304" pitchFamily="18" charset="0"/>
                <a:cs typeface="Times New Roman" panose="02020603050405020304" pitchFamily="18" charset="0"/>
              </a:rPr>
              <a:t>Достоверности </a:t>
            </a:r>
            <a:r>
              <a:rPr lang="ru-RU" sz="1400" dirty="0">
                <a:solidFill>
                  <a:srgbClr val="00B050"/>
                </a:solidFill>
                <a:latin typeface="Times New Roman" panose="02020603050405020304" pitchFamily="18" charset="0"/>
                <a:cs typeface="Times New Roman" panose="02020603050405020304" pitchFamily="18" charset="0"/>
              </a:rPr>
              <a:t>и полноты сведений о доходах, </a:t>
            </a:r>
            <a:r>
              <a:rPr lang="ru-RU" sz="1400" dirty="0" smtClean="0">
                <a:solidFill>
                  <a:srgbClr val="00B050"/>
                </a:solidFill>
                <a:latin typeface="Times New Roman" panose="02020603050405020304" pitchFamily="18" charset="0"/>
                <a:cs typeface="Times New Roman" panose="02020603050405020304" pitchFamily="18" charset="0"/>
              </a:rPr>
              <a:t>(расходах – только для </a:t>
            </a:r>
            <a:r>
              <a:rPr lang="ru-RU" sz="1400" smtClean="0">
                <a:solidFill>
                  <a:srgbClr val="00B050"/>
                </a:solidFill>
                <a:latin typeface="Times New Roman" panose="02020603050405020304" pitchFamily="18" charset="0"/>
                <a:cs typeface="Times New Roman" panose="02020603050405020304" pitchFamily="18" charset="0"/>
              </a:rPr>
              <a:t>служащих), </a:t>
            </a:r>
            <a:r>
              <a:rPr lang="ru-RU" sz="1400" dirty="0" smtClean="0">
                <a:solidFill>
                  <a:srgbClr val="00B050"/>
                </a:solidFill>
                <a:latin typeface="Times New Roman" panose="02020603050405020304" pitchFamily="18" charset="0"/>
                <a:cs typeface="Times New Roman" panose="02020603050405020304" pitchFamily="18" charset="0"/>
              </a:rPr>
              <a:t>об </a:t>
            </a:r>
            <a:r>
              <a:rPr lang="ru-RU" sz="1400" dirty="0">
                <a:solidFill>
                  <a:srgbClr val="00B050"/>
                </a:solidFill>
                <a:latin typeface="Times New Roman" panose="02020603050405020304" pitchFamily="18" charset="0"/>
                <a:cs typeface="Times New Roman" panose="02020603050405020304" pitchFamily="18" charset="0"/>
              </a:rPr>
              <a:t>имуществе и обязательствах имущественного </a:t>
            </a:r>
            <a:r>
              <a:rPr lang="ru-RU" sz="1400" dirty="0" smtClean="0">
                <a:solidFill>
                  <a:srgbClr val="00B050"/>
                </a:solidFill>
                <a:latin typeface="Times New Roman" panose="02020603050405020304" pitchFamily="18" charset="0"/>
                <a:cs typeface="Times New Roman" panose="02020603050405020304" pitchFamily="18" charset="0"/>
              </a:rPr>
              <a:t>характера</a:t>
            </a:r>
            <a:endParaRPr lang="ru-RU" sz="1400" dirty="0">
              <a:solidFill>
                <a:srgbClr val="00B050"/>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205940" y="3139022"/>
            <a:ext cx="5255742" cy="523220"/>
          </a:xfrm>
          <a:prstGeom prst="rect">
            <a:avLst/>
          </a:prstGeom>
          <a:ln w="28575">
            <a:solidFill>
              <a:srgbClr val="00B0F0"/>
            </a:solidFill>
          </a:ln>
        </p:spPr>
        <p:txBody>
          <a:bodyPr wrap="square">
            <a:spAutoFit/>
          </a:bodyPr>
          <a:lstStyle/>
          <a:p>
            <a:pPr algn="just"/>
            <a:r>
              <a:rPr lang="ru-RU" sz="1400" dirty="0" smtClean="0">
                <a:solidFill>
                  <a:srgbClr val="0070C0"/>
                </a:solidFill>
                <a:latin typeface="Times New Roman" panose="02020603050405020304" pitchFamily="18" charset="0"/>
                <a:cs typeface="Times New Roman" panose="02020603050405020304" pitchFamily="18" charset="0"/>
              </a:rPr>
              <a:t>Граждане, претендующие на замещение любой должности муниципальной службы</a:t>
            </a:r>
          </a:p>
        </p:txBody>
      </p:sp>
      <p:sp>
        <p:nvSpPr>
          <p:cNvPr id="21" name="Прямоугольник 20"/>
          <p:cNvSpPr/>
          <p:nvPr/>
        </p:nvSpPr>
        <p:spPr>
          <a:xfrm>
            <a:off x="6334798" y="2815858"/>
            <a:ext cx="5107509" cy="1169551"/>
          </a:xfrm>
          <a:prstGeom prst="rect">
            <a:avLst/>
          </a:prstGeom>
          <a:ln w="28575">
            <a:solidFill>
              <a:srgbClr val="00B050"/>
            </a:solidFill>
          </a:ln>
        </p:spPr>
        <p:txBody>
          <a:bodyPr wrap="square">
            <a:spAutoFit/>
          </a:bodyPr>
          <a:lstStyle/>
          <a:p>
            <a:pPr algn="just"/>
            <a:r>
              <a:rPr lang="ru-RU" sz="1400" dirty="0" smtClean="0">
                <a:solidFill>
                  <a:srgbClr val="00B050"/>
                </a:solidFill>
                <a:latin typeface="Times New Roman" panose="02020603050405020304" pitchFamily="18" charset="0"/>
                <a:cs typeface="Times New Roman" panose="02020603050405020304" pitchFamily="18" charset="0"/>
              </a:rPr>
              <a:t>Достоверности </a:t>
            </a:r>
            <a:r>
              <a:rPr lang="ru-RU" sz="1400" dirty="0">
                <a:solidFill>
                  <a:srgbClr val="00B050"/>
                </a:solidFill>
                <a:latin typeface="Times New Roman" panose="02020603050405020304" pitchFamily="18" charset="0"/>
                <a:cs typeface="Times New Roman" panose="02020603050405020304" pitchFamily="18" charset="0"/>
              </a:rPr>
              <a:t>и полноты </a:t>
            </a:r>
            <a:r>
              <a:rPr lang="ru-RU" sz="1400" dirty="0" smtClean="0">
                <a:solidFill>
                  <a:srgbClr val="00B050"/>
                </a:solidFill>
                <a:latin typeface="Times New Roman" panose="02020603050405020304" pitchFamily="18" charset="0"/>
                <a:cs typeface="Times New Roman" panose="02020603050405020304" pitchFamily="18" charset="0"/>
              </a:rPr>
              <a:t>сведений (в </a:t>
            </a:r>
            <a:r>
              <a:rPr lang="ru-RU" sz="1400" dirty="0">
                <a:solidFill>
                  <a:srgbClr val="00B050"/>
                </a:solidFill>
                <a:latin typeface="Times New Roman" panose="02020603050405020304" pitchFamily="18" charset="0"/>
                <a:cs typeface="Times New Roman" panose="02020603050405020304" pitchFamily="18" charset="0"/>
              </a:rPr>
              <a:t>части, касающейся профилактики коррупционных правонарушений), представленных гражданами при поступлении на муниципальную службу в соответствии с нормативными правовыми актами Российской Федерации</a:t>
            </a:r>
          </a:p>
        </p:txBody>
      </p:sp>
      <p:sp>
        <p:nvSpPr>
          <p:cNvPr id="23" name="Прямоугольник 22"/>
          <p:cNvSpPr/>
          <p:nvPr/>
        </p:nvSpPr>
        <p:spPr>
          <a:xfrm>
            <a:off x="6342961" y="4509700"/>
            <a:ext cx="5107509" cy="1815882"/>
          </a:xfrm>
          <a:prstGeom prst="rect">
            <a:avLst/>
          </a:prstGeom>
          <a:ln w="28575">
            <a:solidFill>
              <a:srgbClr val="00B050"/>
            </a:solidFill>
          </a:ln>
        </p:spPr>
        <p:txBody>
          <a:bodyPr wrap="square">
            <a:spAutoFit/>
          </a:bodyPr>
          <a:lstStyle/>
          <a:p>
            <a:pPr algn="just"/>
            <a:r>
              <a:rPr lang="ru-RU" sz="1400" dirty="0" smtClean="0">
                <a:solidFill>
                  <a:srgbClr val="00B050"/>
                </a:solidFill>
                <a:latin typeface="Times New Roman" panose="02020603050405020304" pitchFamily="18" charset="0"/>
                <a:cs typeface="Times New Roman" panose="02020603050405020304" pitchFamily="18" charset="0"/>
              </a:rPr>
              <a:t>Соблюдения </a:t>
            </a:r>
            <a:r>
              <a:rPr lang="ru-RU" sz="1400" dirty="0">
                <a:solidFill>
                  <a:srgbClr val="00B050"/>
                </a:solidFill>
                <a:latin typeface="Times New Roman" panose="02020603050405020304" pitchFamily="18" charset="0"/>
                <a:cs typeface="Times New Roman" panose="02020603050405020304" pitchFamily="18" charset="0"/>
              </a:rPr>
              <a:t>муниципальными служащими в течение трех лет, предшествующих поступлению информации, явившейся основанием для осуществления проверки, ограничений и запретов, требований о предотвращении или урегулировании конфликта интересов, исполнения ими обязанностей, установленных Федеральным законом от 25 декабря 2008 года № 273-ФЗ «О противодействии коррупции» и другими нормативными правовыми актами Российской Федерации</a:t>
            </a:r>
          </a:p>
        </p:txBody>
      </p:sp>
      <p:sp>
        <p:nvSpPr>
          <p:cNvPr id="4" name="Прямоугольник 3"/>
          <p:cNvSpPr/>
          <p:nvPr/>
        </p:nvSpPr>
        <p:spPr>
          <a:xfrm>
            <a:off x="7147701" y="454303"/>
            <a:ext cx="2253053" cy="369332"/>
          </a:xfrm>
          <a:prstGeom prst="rect">
            <a:avLst/>
          </a:prstGeom>
          <a:noFill/>
        </p:spPr>
        <p:txBody>
          <a:bodyPr wrap="none">
            <a:spAutoFit/>
          </a:bodyPr>
          <a:lstStyle/>
          <a:p>
            <a:r>
              <a:rPr lang="ru-RU" b="1" dirty="0" smtClean="0">
                <a:solidFill>
                  <a:srgbClr val="00B050"/>
                </a:solidFill>
                <a:latin typeface="Times New Roman" panose="02020603050405020304" pitchFamily="18" charset="0"/>
                <a:cs typeface="Times New Roman" panose="02020603050405020304" pitchFamily="18" charset="0"/>
              </a:rPr>
              <a:t>ВИДЫ ПРОВЕРОК</a:t>
            </a:r>
            <a:endParaRPr lang="ru-RU" b="1" dirty="0">
              <a:solidFill>
                <a:srgbClr val="00B050"/>
              </a:solidFill>
              <a:latin typeface="Times New Roman" panose="02020603050405020304" pitchFamily="18" charset="0"/>
              <a:cs typeface="Times New Roman" panose="02020603050405020304" pitchFamily="18" charset="0"/>
            </a:endParaRPr>
          </a:p>
        </p:txBody>
      </p:sp>
      <p:sp>
        <p:nvSpPr>
          <p:cNvPr id="14" name="Стрелка вправо 66">
            <a:extLst>
              <a:ext uri="{FF2B5EF4-FFF2-40B4-BE49-F238E27FC236}">
                <a16:creationId xmlns="" xmlns:a16="http://schemas.microsoft.com/office/drawing/2014/main" id="{BAE1F523-08E8-476C-92F6-36E216300465}"/>
              </a:ext>
            </a:extLst>
          </p:cNvPr>
          <p:cNvSpPr/>
          <p:nvPr/>
        </p:nvSpPr>
        <p:spPr>
          <a:xfrm>
            <a:off x="5679165" y="1641343"/>
            <a:ext cx="438150" cy="286921"/>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Стрелка вправо 66">
            <a:extLst>
              <a:ext uri="{FF2B5EF4-FFF2-40B4-BE49-F238E27FC236}">
                <a16:creationId xmlns="" xmlns:a16="http://schemas.microsoft.com/office/drawing/2014/main" id="{BAE1F523-08E8-476C-92F6-36E216300465}"/>
              </a:ext>
            </a:extLst>
          </p:cNvPr>
          <p:cNvSpPr/>
          <p:nvPr/>
        </p:nvSpPr>
        <p:spPr>
          <a:xfrm>
            <a:off x="5824048" y="5274180"/>
            <a:ext cx="438150" cy="286921"/>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6" name="Стрелка вправо 66">
            <a:extLst>
              <a:ext uri="{FF2B5EF4-FFF2-40B4-BE49-F238E27FC236}">
                <a16:creationId xmlns="" xmlns:a16="http://schemas.microsoft.com/office/drawing/2014/main" id="{BAE1F523-08E8-476C-92F6-36E216300465}"/>
              </a:ext>
            </a:extLst>
          </p:cNvPr>
          <p:cNvSpPr/>
          <p:nvPr/>
        </p:nvSpPr>
        <p:spPr>
          <a:xfrm>
            <a:off x="5761634" y="3257172"/>
            <a:ext cx="438150" cy="286921"/>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4631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5565" y="747823"/>
            <a:ext cx="9613861" cy="1155117"/>
          </a:xfrm>
        </p:spPr>
        <p:txBody>
          <a:bodyPr>
            <a:normAutofit fontScale="90000"/>
          </a:bodyPr>
          <a:lstStyle/>
          <a:p>
            <a:pPr algn="ctr"/>
            <a:r>
              <a:rPr lang="ru-RU" sz="2000" dirty="0" smtClean="0">
                <a:solidFill>
                  <a:schemeClr val="accent1">
                    <a:lumMod val="75000"/>
                  </a:schemeClr>
                </a:solidFill>
                <a:latin typeface="Georgia" panose="02040502050405020303" pitchFamily="18" charset="0"/>
              </a:rPr>
              <a:t/>
            </a:r>
            <a:br>
              <a:rPr lang="ru-RU" sz="2000" dirty="0" smtClean="0">
                <a:solidFill>
                  <a:schemeClr val="accent1">
                    <a:lumMod val="75000"/>
                  </a:schemeClr>
                </a:solidFill>
                <a:latin typeface="Georgia" panose="02040502050405020303" pitchFamily="18" charset="0"/>
              </a:rPr>
            </a:br>
            <a:r>
              <a:rPr lang="ru-RU" sz="2000" dirty="0">
                <a:solidFill>
                  <a:schemeClr val="accent1">
                    <a:lumMod val="75000"/>
                  </a:schemeClr>
                </a:solidFill>
                <a:latin typeface="Georgia" panose="02040502050405020303" pitchFamily="18" charset="0"/>
              </a:rPr>
              <a:t/>
            </a:r>
            <a:br>
              <a:rPr lang="ru-RU" sz="2000" dirty="0">
                <a:solidFill>
                  <a:schemeClr val="accent1">
                    <a:lumMod val="75000"/>
                  </a:schemeClr>
                </a:solidFill>
                <a:latin typeface="Georgia" panose="02040502050405020303" pitchFamily="18" charset="0"/>
              </a:rPr>
            </a:br>
            <a:r>
              <a:rPr lang="ru-RU" sz="2000" dirty="0" smtClean="0">
                <a:solidFill>
                  <a:schemeClr val="tx2">
                    <a:lumMod val="10000"/>
                  </a:schemeClr>
                </a:solidFill>
                <a:latin typeface="Times New Roman" panose="02020603050405020304" pitchFamily="18" charset="0"/>
                <a:cs typeface="Times New Roman" panose="02020603050405020304" pitchFamily="18" charset="0"/>
              </a:rPr>
              <a:t/>
            </a:r>
            <a:br>
              <a:rPr lang="ru-RU" sz="2000" dirty="0" smtClean="0">
                <a:solidFill>
                  <a:schemeClr val="tx2">
                    <a:lumMod val="10000"/>
                  </a:schemeClr>
                </a:solidFill>
                <a:latin typeface="Times New Roman" panose="02020603050405020304" pitchFamily="18" charset="0"/>
                <a:cs typeface="Times New Roman" panose="02020603050405020304" pitchFamily="18" charset="0"/>
              </a:rPr>
            </a:br>
            <a:r>
              <a:rPr lang="ru-RU" sz="1600" b="1" dirty="0" smtClean="0">
                <a:solidFill>
                  <a:srgbClr val="00B050"/>
                </a:solidFill>
                <a:latin typeface="Times New Roman" panose="02020603050405020304" pitchFamily="18" charset="0"/>
                <a:cs typeface="Times New Roman" panose="02020603050405020304" pitchFamily="18" charset="0"/>
              </a:rPr>
              <a:t>Если проверка достоверности и полноты сведений проводится в отношении муниципального служащего </a:t>
            </a:r>
            <a:r>
              <a:rPr lang="ru-RU" sz="1600" b="1" dirty="0">
                <a:solidFill>
                  <a:srgbClr val="00B050"/>
                </a:solidFill>
                <a:latin typeface="Times New Roman" panose="02020603050405020304" pitchFamily="18" charset="0"/>
                <a:cs typeface="Times New Roman" panose="02020603050405020304" pitchFamily="18" charset="0"/>
              </a:rPr>
              <a:t>в Иркутской </a:t>
            </a:r>
            <a:r>
              <a:rPr lang="ru-RU" sz="1600" b="1" dirty="0" smtClean="0">
                <a:solidFill>
                  <a:srgbClr val="00B050"/>
                </a:solidFill>
                <a:latin typeface="Times New Roman" panose="02020603050405020304" pitchFamily="18" charset="0"/>
                <a:cs typeface="Times New Roman" panose="02020603050405020304" pitchFamily="18" charset="0"/>
              </a:rPr>
              <a:t>области его должность должна быть включена в </a:t>
            </a:r>
            <a:r>
              <a:rPr lang="ru-RU" sz="1600" b="1" dirty="0">
                <a:solidFill>
                  <a:srgbClr val="00B050"/>
                </a:solidFill>
                <a:latin typeface="Times New Roman" panose="02020603050405020304" pitchFamily="18" charset="0"/>
                <a:cs typeface="Times New Roman" panose="02020603050405020304" pitchFamily="18" charset="0"/>
              </a:rPr>
              <a:t>соответствующий </a:t>
            </a:r>
            <a:r>
              <a:rPr lang="ru-RU" sz="1600" b="1" dirty="0" smtClean="0">
                <a:solidFill>
                  <a:srgbClr val="00B050"/>
                </a:solidFill>
                <a:latin typeface="Times New Roman" panose="02020603050405020304" pitchFamily="18" charset="0"/>
                <a:cs typeface="Times New Roman" panose="02020603050405020304" pitchFamily="18" charset="0"/>
              </a:rPr>
              <a:t>перечень</a:t>
            </a:r>
            <a:r>
              <a:rPr lang="ru-RU" sz="2000" dirty="0">
                <a:solidFill>
                  <a:schemeClr val="tx2">
                    <a:lumMod val="10000"/>
                  </a:schemeClr>
                </a:solidFill>
                <a:latin typeface="Georgia" panose="02040502050405020303" pitchFamily="18" charset="0"/>
              </a:rPr>
              <a:t/>
            </a:r>
            <a:br>
              <a:rPr lang="ru-RU" sz="2000" dirty="0">
                <a:solidFill>
                  <a:schemeClr val="tx2">
                    <a:lumMod val="10000"/>
                  </a:schemeClr>
                </a:solidFill>
                <a:latin typeface="Georgia" panose="02040502050405020303" pitchFamily="18" charset="0"/>
              </a:rPr>
            </a:br>
            <a:r>
              <a:rPr lang="ru-RU" dirty="0">
                <a:solidFill>
                  <a:schemeClr val="tx2">
                    <a:lumMod val="10000"/>
                  </a:schemeClr>
                </a:solidFill>
              </a:rPr>
              <a:t/>
            </a:r>
            <a:br>
              <a:rPr lang="ru-RU" dirty="0">
                <a:solidFill>
                  <a:schemeClr val="tx2">
                    <a:lumMod val="10000"/>
                  </a:schemeClr>
                </a:solidFill>
              </a:rPr>
            </a:br>
            <a:endParaRPr lang="ru-RU" dirty="0">
              <a:solidFill>
                <a:schemeClr val="tx2">
                  <a:lumMod val="10000"/>
                </a:schemeClr>
              </a:solidFill>
            </a:endParaRPr>
          </a:p>
        </p:txBody>
      </p:sp>
      <p:sp>
        <p:nvSpPr>
          <p:cNvPr id="12" name="Прямоугольник 11"/>
          <p:cNvSpPr/>
          <p:nvPr/>
        </p:nvSpPr>
        <p:spPr>
          <a:xfrm>
            <a:off x="341842" y="2644346"/>
            <a:ext cx="3378814" cy="3662541"/>
          </a:xfrm>
          <a:prstGeom prst="rect">
            <a:avLst/>
          </a:prstGeom>
          <a:solidFill>
            <a:schemeClr val="accent3">
              <a:lumMod val="40000"/>
              <a:lumOff val="60000"/>
            </a:schemeClr>
          </a:solidFill>
          <a:ln w="19050">
            <a:solidFill>
              <a:srgbClr val="00B050"/>
            </a:solidFill>
          </a:ln>
        </p:spPr>
        <p:txBody>
          <a:bodyPr wrap="square">
            <a:spAutoFit/>
          </a:bodyPr>
          <a:lstStyle/>
          <a:p>
            <a:pPr algn="ctr"/>
            <a:r>
              <a:rPr lang="ru-RU" b="1" dirty="0">
                <a:solidFill>
                  <a:srgbClr val="0070C0"/>
                </a:solidFill>
                <a:latin typeface="Times New Roman" panose="02020603050405020304" pitchFamily="18" charset="0"/>
                <a:cs typeface="Times New Roman" panose="02020603050405020304" pitchFamily="18" charset="0"/>
              </a:rPr>
              <a:t>Перечень должностей, связанных с коррупционными </a:t>
            </a:r>
            <a:r>
              <a:rPr lang="ru-RU" b="1" dirty="0" smtClean="0">
                <a:solidFill>
                  <a:srgbClr val="0070C0"/>
                </a:solidFill>
                <a:latin typeface="Times New Roman" panose="02020603050405020304" pitchFamily="18" charset="0"/>
                <a:cs typeface="Times New Roman" panose="02020603050405020304" pitchFamily="18" charset="0"/>
              </a:rPr>
              <a:t>рисками</a:t>
            </a:r>
          </a:p>
          <a:p>
            <a:pPr algn="ctr"/>
            <a:endParaRPr lang="ru-RU" dirty="0">
              <a:solidFill>
                <a:schemeClr val="tx2">
                  <a:lumMod val="10000"/>
                </a:schemeClr>
              </a:solidFill>
              <a:latin typeface="Times New Roman" panose="02020603050405020304" pitchFamily="18" charset="0"/>
              <a:cs typeface="Times New Roman" panose="02020603050405020304" pitchFamily="18" charset="0"/>
            </a:endParaRPr>
          </a:p>
          <a:p>
            <a:pPr algn="ctr"/>
            <a:r>
              <a:rPr lang="ru-RU" sz="1600" dirty="0">
                <a:solidFill>
                  <a:schemeClr val="tx2">
                    <a:lumMod val="10000"/>
                  </a:schemeClr>
                </a:solidFill>
                <a:latin typeface="Times New Roman" panose="02020603050405020304" pitchFamily="18" charset="0"/>
                <a:cs typeface="Times New Roman" panose="02020603050405020304" pitchFamily="18" charset="0"/>
              </a:rPr>
              <a:t>Указанный перечень должностей, связанных с коррупционными рисками, должен утверждаться </a:t>
            </a:r>
            <a:r>
              <a:rPr lang="ru-RU" sz="1600" b="1" dirty="0" smtClean="0">
                <a:solidFill>
                  <a:schemeClr val="tx2">
                    <a:lumMod val="10000"/>
                  </a:schemeClr>
                </a:solidFill>
                <a:latin typeface="Times New Roman" panose="02020603050405020304" pitchFamily="18" charset="0"/>
                <a:cs typeface="Times New Roman" panose="02020603050405020304" pitchFamily="18" charset="0"/>
              </a:rPr>
              <a:t>представительным органом </a:t>
            </a:r>
            <a:r>
              <a:rPr lang="ru-RU" sz="1600" b="1" dirty="0">
                <a:solidFill>
                  <a:schemeClr val="tx2">
                    <a:lumMod val="10000"/>
                  </a:schemeClr>
                </a:solidFill>
                <a:latin typeface="Times New Roman" panose="02020603050405020304" pitchFamily="18" charset="0"/>
                <a:cs typeface="Times New Roman" panose="02020603050405020304" pitchFamily="18" charset="0"/>
              </a:rPr>
              <a:t>муниципального образования</a:t>
            </a:r>
            <a:r>
              <a:rPr lang="ru-RU" sz="1600" dirty="0">
                <a:solidFill>
                  <a:schemeClr val="tx2">
                    <a:lumMod val="10000"/>
                  </a:schemeClr>
                </a:solidFill>
                <a:latin typeface="Times New Roman" panose="02020603050405020304" pitchFamily="18" charset="0"/>
                <a:cs typeface="Times New Roman" panose="02020603050405020304" pitchFamily="18" charset="0"/>
              </a:rPr>
              <a:t>. Модельный муниципальный правовой акт размещен на официальном портале Иркутской области в разделе «Муниципальное нормотворчество» </a:t>
            </a:r>
          </a:p>
        </p:txBody>
      </p:sp>
      <p:sp>
        <p:nvSpPr>
          <p:cNvPr id="6" name="Прямоугольник 5"/>
          <p:cNvSpPr/>
          <p:nvPr/>
        </p:nvSpPr>
        <p:spPr>
          <a:xfrm>
            <a:off x="4137216" y="4543722"/>
            <a:ext cx="1146772" cy="276999"/>
          </a:xfrm>
          <a:prstGeom prst="rect">
            <a:avLst/>
          </a:prstGeom>
          <a:ln w="28575">
            <a:solidFill>
              <a:srgbClr val="00B050"/>
            </a:solidFill>
          </a:ln>
        </p:spPr>
        <p:txBody>
          <a:bodyPr wrap="square">
            <a:spAutoFit/>
          </a:bodyPr>
          <a:lstStyle/>
          <a:p>
            <a:pPr algn="ctr"/>
            <a:r>
              <a:rPr lang="en-US" sz="1200" dirty="0">
                <a:solidFill>
                  <a:schemeClr val="tx2">
                    <a:lumMod val="10000"/>
                  </a:schemeClr>
                </a:solidFill>
                <a:latin typeface="Times New Roman" panose="02020603050405020304" pitchFamily="18" charset="0"/>
                <a:cs typeface="Times New Roman" panose="02020603050405020304" pitchFamily="18" charset="0"/>
              </a:rPr>
              <a:t>https://</a:t>
            </a:r>
            <a:r>
              <a:rPr lang="en-US" sz="1200" dirty="0" smtClean="0">
                <a:solidFill>
                  <a:schemeClr val="tx2">
                    <a:lumMod val="10000"/>
                  </a:schemeClr>
                </a:solidFill>
                <a:latin typeface="Times New Roman" panose="02020603050405020304" pitchFamily="18" charset="0"/>
                <a:cs typeface="Times New Roman" panose="02020603050405020304" pitchFamily="18" charset="0"/>
              </a:rPr>
              <a:t>irkobl.ru</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3" name="Стрелка вправо 66">
            <a:extLst>
              <a:ext uri="{FF2B5EF4-FFF2-40B4-BE49-F238E27FC236}">
                <a16:creationId xmlns="" xmlns:a16="http://schemas.microsoft.com/office/drawing/2014/main" id="{BAE1F523-08E8-476C-92F6-36E216300465}"/>
              </a:ext>
            </a:extLst>
          </p:cNvPr>
          <p:cNvSpPr/>
          <p:nvPr/>
        </p:nvSpPr>
        <p:spPr>
          <a:xfrm rot="5400000">
            <a:off x="1879629" y="3531951"/>
            <a:ext cx="303239" cy="241382"/>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7" name="Стрелка вправо 66">
            <a:extLst>
              <a:ext uri="{FF2B5EF4-FFF2-40B4-BE49-F238E27FC236}">
                <a16:creationId xmlns="" xmlns:a16="http://schemas.microsoft.com/office/drawing/2014/main" id="{BAE1F523-08E8-476C-92F6-36E216300465}"/>
              </a:ext>
            </a:extLst>
          </p:cNvPr>
          <p:cNvSpPr/>
          <p:nvPr/>
        </p:nvSpPr>
        <p:spPr>
          <a:xfrm>
            <a:off x="8131721" y="5511080"/>
            <a:ext cx="303239" cy="241382"/>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3" name="Рисунок 2"/>
          <p:cNvPicPr>
            <a:picLocks noChangeAspect="1"/>
          </p:cNvPicPr>
          <p:nvPr/>
        </p:nvPicPr>
        <p:blipFill>
          <a:blip r:embed="rId2"/>
          <a:stretch>
            <a:fillRect/>
          </a:stretch>
        </p:blipFill>
        <p:spPr>
          <a:xfrm>
            <a:off x="6432408" y="2500967"/>
            <a:ext cx="1714500" cy="1714500"/>
          </a:xfrm>
          <a:prstGeom prst="rect">
            <a:avLst/>
          </a:prstGeom>
        </p:spPr>
      </p:pic>
      <p:sp>
        <p:nvSpPr>
          <p:cNvPr id="4" name="Прямоугольник 3"/>
          <p:cNvSpPr/>
          <p:nvPr/>
        </p:nvSpPr>
        <p:spPr>
          <a:xfrm>
            <a:off x="5965486" y="4535933"/>
            <a:ext cx="933844" cy="276999"/>
          </a:xfrm>
          <a:prstGeom prst="rect">
            <a:avLst/>
          </a:prstGeom>
          <a:ln w="28575">
            <a:solidFill>
              <a:srgbClr val="00B050"/>
            </a:solidFill>
          </a:ln>
        </p:spPr>
        <p:txBody>
          <a:bodyPr wrap="square">
            <a:spAutoFit/>
          </a:bodyPr>
          <a:lstStyle/>
          <a:p>
            <a:r>
              <a:rPr lang="ru-RU" sz="1200" dirty="0" smtClean="0">
                <a:solidFill>
                  <a:schemeClr val="tx2">
                    <a:lumMod val="10000"/>
                  </a:schemeClr>
                </a:solidFill>
                <a:latin typeface="Times New Roman" panose="02020603050405020304" pitchFamily="18" charset="0"/>
                <a:cs typeface="Times New Roman" panose="02020603050405020304" pitchFamily="18" charset="0"/>
              </a:rPr>
              <a:t>Документы</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666736" y="4451388"/>
            <a:ext cx="1309995" cy="461665"/>
          </a:xfrm>
          <a:prstGeom prst="rect">
            <a:avLst/>
          </a:prstGeom>
          <a:ln w="28575">
            <a:solidFill>
              <a:srgbClr val="00B050"/>
            </a:solidFill>
          </a:ln>
        </p:spPr>
        <p:txBody>
          <a:bodyPr wrap="square">
            <a:spAutoFit/>
          </a:bodyPr>
          <a:lstStyle/>
          <a:p>
            <a:r>
              <a:rPr lang="ru-RU" sz="1200" dirty="0">
                <a:solidFill>
                  <a:schemeClr val="tx2">
                    <a:lumMod val="10000"/>
                  </a:schemeClr>
                </a:solidFill>
                <a:latin typeface="Times New Roman" panose="02020603050405020304" pitchFamily="18" charset="0"/>
                <a:cs typeface="Times New Roman" panose="02020603050405020304" pitchFamily="18" charset="0"/>
              </a:rPr>
              <a:t>Муниципальное нормотворчество</a:t>
            </a:r>
          </a:p>
        </p:txBody>
      </p:sp>
      <p:sp>
        <p:nvSpPr>
          <p:cNvPr id="7" name="Прямоугольник 6"/>
          <p:cNvSpPr/>
          <p:nvPr/>
        </p:nvSpPr>
        <p:spPr>
          <a:xfrm>
            <a:off x="9614828" y="4451388"/>
            <a:ext cx="2103811" cy="461665"/>
          </a:xfrm>
          <a:prstGeom prst="rect">
            <a:avLst/>
          </a:prstGeom>
          <a:ln w="28575">
            <a:solidFill>
              <a:srgbClr val="00B050"/>
            </a:solidFill>
          </a:ln>
        </p:spPr>
        <p:txBody>
          <a:bodyPr wrap="square">
            <a:spAutoFit/>
          </a:bodyPr>
          <a:lstStyle/>
          <a:p>
            <a:r>
              <a:rPr lang="ru-RU" sz="1200" dirty="0">
                <a:solidFill>
                  <a:schemeClr val="tx2">
                    <a:lumMod val="10000"/>
                  </a:schemeClr>
                </a:solidFill>
                <a:latin typeface="Times New Roman" panose="02020603050405020304" pitchFamily="18" charset="0"/>
                <a:cs typeface="Times New Roman" panose="02020603050405020304" pitchFamily="18" charset="0"/>
              </a:rPr>
              <a:t>Модельные муниципальные нормативные правовые акты</a:t>
            </a:r>
          </a:p>
        </p:txBody>
      </p:sp>
      <p:sp>
        <p:nvSpPr>
          <p:cNvPr id="8" name="Прямоугольник 7"/>
          <p:cNvSpPr/>
          <p:nvPr/>
        </p:nvSpPr>
        <p:spPr>
          <a:xfrm>
            <a:off x="4473686" y="5187216"/>
            <a:ext cx="3511592" cy="1008802"/>
          </a:xfrm>
          <a:prstGeom prst="rect">
            <a:avLst/>
          </a:prstGeom>
          <a:ln w="28575">
            <a:solidFill>
              <a:srgbClr val="00B050"/>
            </a:solidFill>
          </a:ln>
        </p:spPr>
        <p:txBody>
          <a:bodyPr wrap="square">
            <a:spAutoFit/>
          </a:bodyPr>
          <a:lstStyle/>
          <a:p>
            <a:pPr algn="just"/>
            <a:r>
              <a:rPr lang="ru-RU" sz="1200" dirty="0">
                <a:solidFill>
                  <a:schemeClr val="tx2">
                    <a:lumMod val="10000"/>
                  </a:schemeClr>
                </a:solidFill>
                <a:latin typeface="Times New Roman" panose="02020603050405020304" pitchFamily="18" charset="0"/>
                <a:cs typeface="Times New Roman" panose="02020603050405020304" pitchFamily="18" charset="0"/>
              </a:rPr>
              <a:t>Модельные муниципальные правовые акты, разработанные Иркутским областным государственным казенным учреждением </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«Институт </a:t>
            </a:r>
            <a:r>
              <a:rPr lang="ru-RU" sz="1200" dirty="0">
                <a:solidFill>
                  <a:schemeClr val="tx2">
                    <a:lumMod val="10000"/>
                  </a:schemeClr>
                </a:solidFill>
                <a:latin typeface="Times New Roman" panose="02020603050405020304" pitchFamily="18" charset="0"/>
                <a:cs typeface="Times New Roman" panose="02020603050405020304" pitchFamily="18" charset="0"/>
              </a:rPr>
              <a:t>муниципальной правовой информации имени М.М. </a:t>
            </a:r>
            <a:r>
              <a:rPr lang="ru-RU" sz="1200" dirty="0" smtClean="0">
                <a:solidFill>
                  <a:schemeClr val="tx2">
                    <a:lumMod val="10000"/>
                  </a:schemeClr>
                </a:solidFill>
                <a:latin typeface="Times New Roman" panose="02020603050405020304" pitchFamily="18" charset="0"/>
                <a:cs typeface="Times New Roman" panose="02020603050405020304" pitchFamily="18" charset="0"/>
              </a:rPr>
              <a:t>Сперанского» и ГПУ</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8581404" y="5475463"/>
            <a:ext cx="2066848" cy="276999"/>
          </a:xfrm>
          <a:prstGeom prst="rect">
            <a:avLst/>
          </a:prstGeom>
          <a:ln w="28575">
            <a:solidFill>
              <a:srgbClr val="00B050"/>
            </a:solidFill>
          </a:ln>
        </p:spPr>
        <p:txBody>
          <a:bodyPr wrap="none">
            <a:spAutoFit/>
          </a:bodyPr>
          <a:lstStyle/>
          <a:p>
            <a:r>
              <a:rPr lang="ru-RU" sz="1200" dirty="0">
                <a:solidFill>
                  <a:schemeClr val="tx2">
                    <a:lumMod val="10000"/>
                  </a:schemeClr>
                </a:solidFill>
                <a:latin typeface="Times New Roman" panose="02020603050405020304" pitchFamily="18" charset="0"/>
                <a:cs typeface="Times New Roman" panose="02020603050405020304" pitchFamily="18" charset="0"/>
              </a:rPr>
              <a:t>Противодействие коррупции</a:t>
            </a:r>
          </a:p>
        </p:txBody>
      </p:sp>
      <p:sp>
        <p:nvSpPr>
          <p:cNvPr id="14" name="Стрелка вправо 66">
            <a:extLst>
              <a:ext uri="{FF2B5EF4-FFF2-40B4-BE49-F238E27FC236}">
                <a16:creationId xmlns="" xmlns:a16="http://schemas.microsoft.com/office/drawing/2014/main" id="{BAE1F523-08E8-476C-92F6-36E216300465}"/>
              </a:ext>
            </a:extLst>
          </p:cNvPr>
          <p:cNvSpPr/>
          <p:nvPr/>
        </p:nvSpPr>
        <p:spPr>
          <a:xfrm>
            <a:off x="11818229" y="4527713"/>
            <a:ext cx="303239" cy="241382"/>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Стрелка вправо 66">
            <a:extLst>
              <a:ext uri="{FF2B5EF4-FFF2-40B4-BE49-F238E27FC236}">
                <a16:creationId xmlns="" xmlns:a16="http://schemas.microsoft.com/office/drawing/2014/main" id="{BAE1F523-08E8-476C-92F6-36E216300465}"/>
              </a:ext>
            </a:extLst>
          </p:cNvPr>
          <p:cNvSpPr/>
          <p:nvPr/>
        </p:nvSpPr>
        <p:spPr>
          <a:xfrm>
            <a:off x="4127709" y="5570926"/>
            <a:ext cx="303239" cy="241382"/>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6" name="Стрелка вправо 66">
            <a:extLst>
              <a:ext uri="{FF2B5EF4-FFF2-40B4-BE49-F238E27FC236}">
                <a16:creationId xmlns="" xmlns:a16="http://schemas.microsoft.com/office/drawing/2014/main" id="{BAE1F523-08E8-476C-92F6-36E216300465}"/>
              </a:ext>
            </a:extLst>
          </p:cNvPr>
          <p:cNvSpPr/>
          <p:nvPr/>
        </p:nvSpPr>
        <p:spPr>
          <a:xfrm>
            <a:off x="9144160" y="4561530"/>
            <a:ext cx="303239" cy="241382"/>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8" name="Стрелка вправо 66">
            <a:extLst>
              <a:ext uri="{FF2B5EF4-FFF2-40B4-BE49-F238E27FC236}">
                <a16:creationId xmlns="" xmlns:a16="http://schemas.microsoft.com/office/drawing/2014/main" id="{BAE1F523-08E8-476C-92F6-36E216300465}"/>
              </a:ext>
            </a:extLst>
          </p:cNvPr>
          <p:cNvSpPr/>
          <p:nvPr/>
        </p:nvSpPr>
        <p:spPr>
          <a:xfrm>
            <a:off x="7133442" y="4553741"/>
            <a:ext cx="303239" cy="241382"/>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9" name="Стрелка вправо 66">
            <a:extLst>
              <a:ext uri="{FF2B5EF4-FFF2-40B4-BE49-F238E27FC236}">
                <a16:creationId xmlns="" xmlns:a16="http://schemas.microsoft.com/office/drawing/2014/main" id="{BAE1F523-08E8-476C-92F6-36E216300465}"/>
              </a:ext>
            </a:extLst>
          </p:cNvPr>
          <p:cNvSpPr/>
          <p:nvPr/>
        </p:nvSpPr>
        <p:spPr>
          <a:xfrm>
            <a:off x="5471877" y="4561530"/>
            <a:ext cx="303239" cy="241382"/>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59397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019" y="714207"/>
            <a:ext cx="9613861" cy="1080938"/>
          </a:xfrm>
          <a:effectLst/>
        </p:spPr>
        <p:txBody>
          <a:bodyPr>
            <a:noAutofit/>
          </a:bodyPr>
          <a:lstStyle/>
          <a:p>
            <a:pPr algn="ctr"/>
            <a:r>
              <a:rPr lang="ru-RU" sz="2800" b="1" dirty="0" smtClean="0">
                <a:solidFill>
                  <a:srgbClr val="0070C0"/>
                </a:solidFill>
                <a:latin typeface="Times New Roman" panose="02020603050405020304" pitchFamily="18" charset="0"/>
                <a:cs typeface="Times New Roman" panose="02020603050405020304" pitchFamily="18" charset="0"/>
              </a:rPr>
              <a:t>В Перечень включаются </a:t>
            </a:r>
            <a:r>
              <a:rPr lang="ru-RU" sz="2800" b="1" dirty="0">
                <a:solidFill>
                  <a:srgbClr val="0070C0"/>
                </a:solidFill>
                <a:latin typeface="Times New Roman" panose="02020603050405020304" pitchFamily="18" charset="0"/>
                <a:cs typeface="Times New Roman" panose="02020603050405020304" pitchFamily="18" charset="0"/>
              </a:rPr>
              <a:t>должности </a:t>
            </a:r>
            <a:r>
              <a:rPr lang="ru-RU" sz="2800" b="1" dirty="0" smtClean="0">
                <a:solidFill>
                  <a:srgbClr val="0070C0"/>
                </a:solidFill>
                <a:latin typeface="Times New Roman" panose="02020603050405020304" pitchFamily="18" charset="0"/>
                <a:cs typeface="Times New Roman" panose="02020603050405020304" pitchFamily="18" charset="0"/>
              </a:rPr>
              <a:t/>
            </a:r>
            <a:br>
              <a:rPr lang="ru-RU" sz="2800" b="1" dirty="0" smtClean="0">
                <a:solidFill>
                  <a:srgbClr val="0070C0"/>
                </a:solidFill>
                <a:latin typeface="Times New Roman" panose="02020603050405020304" pitchFamily="18" charset="0"/>
                <a:cs typeface="Times New Roman" panose="02020603050405020304" pitchFamily="18" charset="0"/>
              </a:rPr>
            </a:br>
            <a:r>
              <a:rPr lang="ru-RU" sz="2800" b="1" dirty="0" smtClean="0">
                <a:solidFill>
                  <a:srgbClr val="0070C0"/>
                </a:solidFill>
                <a:latin typeface="Times New Roman" panose="02020603050405020304" pitchFamily="18" charset="0"/>
                <a:cs typeface="Times New Roman" panose="02020603050405020304" pitchFamily="18" charset="0"/>
              </a:rPr>
              <a:t>муниципальной </a:t>
            </a:r>
            <a:r>
              <a:rPr lang="ru-RU" sz="2800" b="1" dirty="0">
                <a:solidFill>
                  <a:srgbClr val="0070C0"/>
                </a:solidFill>
                <a:latin typeface="Times New Roman" panose="02020603050405020304" pitchFamily="18" charset="0"/>
                <a:cs typeface="Times New Roman" panose="02020603050405020304" pitchFamily="18" charset="0"/>
              </a:rPr>
              <a:t>службы:</a:t>
            </a:r>
          </a:p>
        </p:txBody>
      </p:sp>
      <p:sp>
        <p:nvSpPr>
          <p:cNvPr id="3" name="Прямоугольник 2"/>
          <p:cNvSpPr/>
          <p:nvPr/>
        </p:nvSpPr>
        <p:spPr>
          <a:xfrm>
            <a:off x="693019" y="2306596"/>
            <a:ext cx="9613861" cy="3108543"/>
          </a:xfrm>
          <a:prstGeom prst="rect">
            <a:avLst/>
          </a:prstGeom>
        </p:spPr>
        <p:txBody>
          <a:bodyPr wrap="square">
            <a:spAutoFit/>
          </a:bodyPr>
          <a:lstStyle/>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Предусмотренные </a:t>
            </a:r>
            <a:r>
              <a:rPr lang="ru-RU" sz="1400" dirty="0">
                <a:solidFill>
                  <a:schemeClr val="tx2">
                    <a:lumMod val="10000"/>
                  </a:schemeClr>
                </a:solidFill>
                <a:latin typeface="Times New Roman" panose="02020603050405020304" pitchFamily="18" charset="0"/>
                <a:cs typeface="Times New Roman" panose="02020603050405020304" pitchFamily="18" charset="0"/>
              </a:rPr>
              <a:t>Законом Иркутской области от 15 октября 2007 года № 89-ОЗ «О Реестре должностей муниципальной службы в Иркутской области и соотношении должностей муниципальной службы и должностей государственной гражданской службы Иркутской области» должности муниципальной службы, отнесенные к </a:t>
            </a:r>
            <a:r>
              <a:rPr lang="ru-RU" sz="1400" b="1" dirty="0">
                <a:solidFill>
                  <a:schemeClr val="tx2">
                    <a:lumMod val="10000"/>
                  </a:schemeClr>
                </a:solidFill>
                <a:latin typeface="Times New Roman" panose="02020603050405020304" pitchFamily="18" charset="0"/>
                <a:cs typeface="Times New Roman" panose="02020603050405020304" pitchFamily="18" charset="0"/>
              </a:rPr>
              <a:t>высшей</a:t>
            </a:r>
            <a:r>
              <a:rPr lang="ru-RU" sz="1400" dirty="0">
                <a:solidFill>
                  <a:schemeClr val="tx2">
                    <a:lumMod val="10000"/>
                  </a:schemeClr>
                </a:solidFill>
                <a:latin typeface="Times New Roman" panose="02020603050405020304" pitchFamily="18" charset="0"/>
                <a:cs typeface="Times New Roman" panose="02020603050405020304" pitchFamily="18" charset="0"/>
              </a:rPr>
              <a:t>, </a:t>
            </a:r>
            <a:r>
              <a:rPr lang="ru-RU" sz="1400" b="1" dirty="0">
                <a:solidFill>
                  <a:schemeClr val="tx2">
                    <a:lumMod val="10000"/>
                  </a:schemeClr>
                </a:solidFill>
                <a:latin typeface="Times New Roman" panose="02020603050405020304" pitchFamily="18" charset="0"/>
                <a:cs typeface="Times New Roman" panose="02020603050405020304" pitchFamily="18" charset="0"/>
              </a:rPr>
              <a:t>главной</a:t>
            </a:r>
            <a:r>
              <a:rPr lang="ru-RU" sz="1400" dirty="0">
                <a:solidFill>
                  <a:schemeClr val="tx2">
                    <a:lumMod val="10000"/>
                  </a:schemeClr>
                </a:solidFill>
                <a:latin typeface="Times New Roman" panose="02020603050405020304" pitchFamily="18" charset="0"/>
                <a:cs typeface="Times New Roman" panose="02020603050405020304" pitchFamily="18" charset="0"/>
              </a:rPr>
              <a:t> и </a:t>
            </a:r>
            <a:r>
              <a:rPr lang="ru-RU" sz="1400" b="1" dirty="0">
                <a:solidFill>
                  <a:schemeClr val="tx2">
                    <a:lumMod val="10000"/>
                  </a:schemeClr>
                </a:solidFill>
                <a:latin typeface="Times New Roman" panose="02020603050405020304" pitchFamily="18" charset="0"/>
                <a:cs typeface="Times New Roman" panose="02020603050405020304" pitchFamily="18" charset="0"/>
              </a:rPr>
              <a:t>ведущей </a:t>
            </a:r>
            <a:r>
              <a:rPr lang="ru-RU" sz="1400" dirty="0">
                <a:solidFill>
                  <a:schemeClr val="tx2">
                    <a:lumMod val="10000"/>
                  </a:schemeClr>
                </a:solidFill>
                <a:latin typeface="Times New Roman" panose="02020603050405020304" pitchFamily="18" charset="0"/>
                <a:cs typeface="Times New Roman" panose="02020603050405020304" pitchFamily="18" charset="0"/>
              </a:rPr>
              <a:t>группе должностей</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a:t>
            </a:r>
          </a:p>
          <a:p>
            <a:pPr algn="just"/>
            <a:endParaRPr lang="ru-RU" sz="1400" dirty="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Должности </a:t>
            </a:r>
            <a:r>
              <a:rPr lang="ru-RU" sz="1400" dirty="0">
                <a:solidFill>
                  <a:schemeClr val="tx2">
                    <a:lumMod val="10000"/>
                  </a:schemeClr>
                </a:solidFill>
                <a:latin typeface="Times New Roman" panose="02020603050405020304" pitchFamily="18" charset="0"/>
                <a:cs typeface="Times New Roman" panose="02020603050405020304" pitchFamily="18" charset="0"/>
              </a:rPr>
              <a:t>муниципальной службы, </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исполнение </a:t>
            </a:r>
            <a:r>
              <a:rPr lang="ru-RU" sz="1400" dirty="0">
                <a:solidFill>
                  <a:schemeClr val="tx2">
                    <a:lumMod val="10000"/>
                  </a:schemeClr>
                </a:solidFill>
                <a:latin typeface="Times New Roman" panose="02020603050405020304" pitchFamily="18" charset="0"/>
                <a:cs typeface="Times New Roman" panose="02020603050405020304" pitchFamily="18" charset="0"/>
              </a:rPr>
              <a:t>должностных обязанностей по которым предусматривает:</a:t>
            </a: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а) </a:t>
            </a:r>
            <a:r>
              <a:rPr lang="ru-RU" sz="1400" dirty="0">
                <a:solidFill>
                  <a:schemeClr val="tx2">
                    <a:lumMod val="10000"/>
                  </a:schemeClr>
                </a:solidFill>
                <a:latin typeface="Times New Roman" panose="02020603050405020304" pitchFamily="18" charset="0"/>
                <a:cs typeface="Times New Roman" panose="02020603050405020304" pitchFamily="18" charset="0"/>
              </a:rPr>
              <a:t>осуществление постоянно, временно или в соответствии со специальными полномочиями организационно-распорядительных или административно-хозяйственных функций;</a:t>
            </a:r>
          </a:p>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б) предоставление муниципальных услуг гражданам и организациям;</a:t>
            </a:r>
          </a:p>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в) осуществление муниципального контроля;</a:t>
            </a:r>
          </a:p>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г) подготовку и принятие решений о распределении бюджетных ассигнований, субсидий, межбюджетных трансфертов;</a:t>
            </a:r>
          </a:p>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д) управление имуществом, находящимся в муниципальной собственности;</a:t>
            </a:r>
          </a:p>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е) осуществление муниципальных закупок либо выдачу разрешений;</a:t>
            </a:r>
          </a:p>
          <a:p>
            <a:pPr algn="just"/>
            <a:r>
              <a:rPr lang="ru-RU" sz="1400" dirty="0">
                <a:solidFill>
                  <a:schemeClr val="tx2">
                    <a:lumMod val="10000"/>
                  </a:schemeClr>
                </a:solidFill>
                <a:latin typeface="Times New Roman" panose="02020603050405020304" pitchFamily="18" charset="0"/>
                <a:cs typeface="Times New Roman" panose="02020603050405020304" pitchFamily="18" charset="0"/>
              </a:rPr>
              <a:t>ж) хранение и распределение материально-технических ресурсов</a:t>
            </a:r>
            <a:r>
              <a:rPr lang="ru-RU" sz="1400" dirty="0" smtClean="0">
                <a:solidFill>
                  <a:schemeClr val="tx2">
                    <a:lumMod val="10000"/>
                  </a:schemeClr>
                </a:solidFill>
                <a:latin typeface="Times New Roman" panose="02020603050405020304" pitchFamily="18" charset="0"/>
                <a:cs typeface="Times New Roman" panose="02020603050405020304" pitchFamily="18" charset="0"/>
              </a:rPr>
              <a:t>.</a:t>
            </a:r>
          </a:p>
        </p:txBody>
      </p:sp>
      <p:sp>
        <p:nvSpPr>
          <p:cNvPr id="4" name="Прямоугольник 3"/>
          <p:cNvSpPr/>
          <p:nvPr/>
        </p:nvSpPr>
        <p:spPr>
          <a:xfrm>
            <a:off x="715228" y="5690779"/>
            <a:ext cx="9569441" cy="738664"/>
          </a:xfrm>
          <a:prstGeom prst="rect">
            <a:avLst/>
          </a:prstGeom>
          <a:noFill/>
          <a:ln w="28575">
            <a:solidFill>
              <a:srgbClr val="00B050"/>
            </a:solidFill>
          </a:ln>
        </p:spPr>
        <p:txBody>
          <a:bodyPr wrap="square">
            <a:spAutoFit/>
          </a:bodyPr>
          <a:lstStyle/>
          <a:p>
            <a:pPr algn="just"/>
            <a:r>
              <a:rPr lang="ru-RU" sz="1400" b="1" dirty="0" smtClean="0">
                <a:solidFill>
                  <a:srgbClr val="00B050"/>
                </a:solidFill>
                <a:latin typeface="Times New Roman" panose="02020603050405020304" pitchFamily="18" charset="0"/>
                <a:cs typeface="Times New Roman" panose="02020603050405020304" pitchFamily="18" charset="0"/>
              </a:rPr>
              <a:t>ПРИМЕЧАНИЕ: </a:t>
            </a:r>
            <a:r>
              <a:rPr lang="ru-RU" sz="1400" b="1" dirty="0">
                <a:solidFill>
                  <a:srgbClr val="00B050"/>
                </a:solidFill>
                <a:latin typeface="Times New Roman" panose="02020603050405020304" pitchFamily="18" charset="0"/>
                <a:cs typeface="Times New Roman" panose="02020603050405020304" pitchFamily="18" charset="0"/>
              </a:rPr>
              <a:t>если должность муниципального служащего включена в перечень, то им представляются сведения о доходах, расходах, об имуществе и обязательствах имущественного характера на себя, супругу (супруга) и несовершеннолетних </a:t>
            </a:r>
            <a:r>
              <a:rPr lang="ru-RU" sz="1400" b="1" dirty="0" smtClean="0">
                <a:solidFill>
                  <a:srgbClr val="00B050"/>
                </a:solidFill>
                <a:latin typeface="Times New Roman" panose="02020603050405020304" pitchFamily="18" charset="0"/>
                <a:cs typeface="Times New Roman" panose="02020603050405020304" pitchFamily="18" charset="0"/>
              </a:rPr>
              <a:t>детей</a:t>
            </a:r>
            <a:endParaRPr lang="ru-RU" sz="1400" b="1" dirty="0">
              <a:solidFill>
                <a:srgbClr val="00B050"/>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280748" y="2306596"/>
            <a:ext cx="564987" cy="523220"/>
          </a:xfrm>
          <a:prstGeom prst="rect">
            <a:avLst/>
          </a:prstGeom>
        </p:spPr>
        <p:txBody>
          <a:bodyPr wrap="square">
            <a:spAutoFit/>
          </a:bodyPr>
          <a:lstStyle/>
          <a:p>
            <a:r>
              <a:rPr lang="ru-RU" sz="2800" b="1" dirty="0" smtClean="0">
                <a:solidFill>
                  <a:srgbClr val="00B0F0"/>
                </a:solidFill>
                <a:latin typeface="Georgia" panose="02040502050405020303" pitchFamily="18" charset="0"/>
              </a:rPr>
              <a:t>1.</a:t>
            </a:r>
            <a:endParaRPr lang="ru-RU" sz="2800" b="1" dirty="0">
              <a:solidFill>
                <a:srgbClr val="00B0F0"/>
              </a:solidFill>
              <a:latin typeface="Georgia" panose="02040502050405020303" pitchFamily="18" charset="0"/>
            </a:endParaRPr>
          </a:p>
        </p:txBody>
      </p:sp>
      <p:sp>
        <p:nvSpPr>
          <p:cNvPr id="10" name="Прямоугольник 9"/>
          <p:cNvSpPr/>
          <p:nvPr/>
        </p:nvSpPr>
        <p:spPr>
          <a:xfrm>
            <a:off x="210163" y="3341267"/>
            <a:ext cx="527709"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2.</a:t>
            </a:r>
            <a:endParaRPr lang="ru-RU" sz="2800" b="1" dirty="0">
              <a:solidFill>
                <a:srgbClr val="00B0F0"/>
              </a:solidFill>
              <a:latin typeface="Georgia" panose="02040502050405020303" pitchFamily="18" charset="0"/>
            </a:endParaRPr>
          </a:p>
        </p:txBody>
      </p:sp>
      <p:cxnSp>
        <p:nvCxnSpPr>
          <p:cNvPr id="11" name="Прямая соединительная линия 10">
            <a:extLst>
              <a:ext uri="{FF2B5EF4-FFF2-40B4-BE49-F238E27FC236}">
                <a16:creationId xmlns="" xmlns:a16="http://schemas.microsoft.com/office/drawing/2014/main" id="{B5FE7C0A-D1E8-48D3-8FC5-F6200E84B79A}"/>
              </a:ext>
            </a:extLst>
          </p:cNvPr>
          <p:cNvCxnSpPr/>
          <p:nvPr/>
        </p:nvCxnSpPr>
        <p:spPr>
          <a:xfrm flipV="1">
            <a:off x="280748" y="3328086"/>
            <a:ext cx="10033025" cy="4370"/>
          </a:xfrm>
          <a:prstGeom prst="line">
            <a:avLst/>
          </a:prstGeom>
          <a:noFill/>
          <a:ln w="12700" cap="flat" cmpd="sng" algn="ctr">
            <a:solidFill>
              <a:srgbClr val="00B050"/>
            </a:solidFill>
            <a:prstDash val="dash"/>
            <a:miter lim="800000"/>
          </a:ln>
          <a:effectLst/>
        </p:spPr>
      </p:cxnSp>
    </p:spTree>
    <p:extLst>
      <p:ext uri="{BB962C8B-B14F-4D97-AF65-F5344CB8AC3E}">
        <p14:creationId xmlns:p14="http://schemas.microsoft.com/office/powerpoint/2010/main" val="368344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1800" b="1" dirty="0">
                <a:solidFill>
                  <a:srgbClr val="0070C0"/>
                </a:solidFill>
                <a:latin typeface="Times New Roman" panose="02020603050405020304" pitchFamily="18" charset="0"/>
                <a:cs typeface="Times New Roman" panose="02020603050405020304" pitchFamily="18" charset="0"/>
              </a:rPr>
              <a:t>Координацию деятельности органов местного самоуправления муниципальных образований Иркутской области по вопросам проведения проверки осуществляет </a:t>
            </a:r>
            <a:r>
              <a:rPr lang="ru-RU" sz="1800" b="1" dirty="0" smtClean="0">
                <a:solidFill>
                  <a:srgbClr val="0070C0"/>
                </a:solidFill>
                <a:latin typeface="Times New Roman" panose="02020603050405020304" pitchFamily="18" charset="0"/>
                <a:cs typeface="Times New Roman" panose="02020603050405020304" pitchFamily="18" charset="0"/>
              </a:rPr>
              <a:t>управление </a:t>
            </a:r>
            <a:r>
              <a:rPr lang="ru-RU" sz="1800" b="1" dirty="0">
                <a:solidFill>
                  <a:srgbClr val="0070C0"/>
                </a:solidFill>
                <a:latin typeface="Times New Roman" panose="02020603050405020304" pitchFamily="18" charset="0"/>
                <a:cs typeface="Times New Roman" panose="02020603050405020304" pitchFamily="18" charset="0"/>
              </a:rPr>
              <a:t>по профилактике коррупционных и иных </a:t>
            </a:r>
            <a:r>
              <a:rPr lang="ru-RU" sz="1800" b="1" dirty="0" smtClean="0">
                <a:solidFill>
                  <a:srgbClr val="0070C0"/>
                </a:solidFill>
                <a:latin typeface="Times New Roman" panose="02020603050405020304" pitchFamily="18" charset="0"/>
                <a:cs typeface="Times New Roman" panose="02020603050405020304" pitchFamily="18" charset="0"/>
              </a:rPr>
              <a:t>правонарушений</a:t>
            </a:r>
            <a:endParaRPr lang="ru-RU" sz="1800" b="1" dirty="0">
              <a:solidFill>
                <a:srgbClr val="0070C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357641" y="2754602"/>
            <a:ext cx="2755897" cy="1077218"/>
          </a:xfrm>
          <a:prstGeom prst="rect">
            <a:avLst/>
          </a:prstGeom>
        </p:spPr>
        <p:txBody>
          <a:bodyPr wrap="square">
            <a:spAutoFit/>
          </a:bodyPr>
          <a:lstStyle/>
          <a:p>
            <a:r>
              <a:rPr lang="ru-RU" sz="1600" dirty="0" smtClean="0">
                <a:solidFill>
                  <a:schemeClr val="tx2">
                    <a:lumMod val="10000"/>
                  </a:schemeClr>
                </a:solidFill>
                <a:latin typeface="Times New Roman" panose="02020603050405020304" pitchFamily="18" charset="0"/>
                <a:cs typeface="Times New Roman" panose="02020603050405020304" pitchFamily="18" charset="0"/>
              </a:rPr>
              <a:t>664027</a:t>
            </a:r>
            <a:r>
              <a:rPr lang="ru-RU" sz="1600" dirty="0">
                <a:solidFill>
                  <a:schemeClr val="tx2">
                    <a:lumMod val="10000"/>
                  </a:schemeClr>
                </a:solidFill>
                <a:latin typeface="Times New Roman" panose="02020603050405020304" pitchFamily="18" charset="0"/>
                <a:cs typeface="Times New Roman" panose="02020603050405020304" pitchFamily="18" charset="0"/>
              </a:rPr>
              <a:t>, </a:t>
            </a:r>
            <a:endParaRPr lang="ru-RU" sz="1600" dirty="0" smtClean="0">
              <a:solidFill>
                <a:schemeClr val="tx2">
                  <a:lumMod val="10000"/>
                </a:schemeClr>
              </a:solidFill>
              <a:latin typeface="Times New Roman" panose="02020603050405020304" pitchFamily="18" charset="0"/>
              <a:cs typeface="Times New Roman" panose="02020603050405020304" pitchFamily="18" charset="0"/>
            </a:endParaRPr>
          </a:p>
          <a:p>
            <a:r>
              <a:rPr lang="ru-RU" sz="1600" dirty="0" smtClean="0">
                <a:solidFill>
                  <a:schemeClr val="tx2">
                    <a:lumMod val="10000"/>
                  </a:schemeClr>
                </a:solidFill>
                <a:latin typeface="Times New Roman" panose="02020603050405020304" pitchFamily="18" charset="0"/>
                <a:cs typeface="Times New Roman" panose="02020603050405020304" pitchFamily="18" charset="0"/>
              </a:rPr>
              <a:t>г</a:t>
            </a:r>
            <a:r>
              <a:rPr lang="ru-RU" sz="1600" dirty="0">
                <a:solidFill>
                  <a:schemeClr val="tx2">
                    <a:lumMod val="10000"/>
                  </a:schemeClr>
                </a:solidFill>
                <a:latin typeface="Times New Roman" panose="02020603050405020304" pitchFamily="18" charset="0"/>
                <a:cs typeface="Times New Roman" panose="02020603050405020304" pitchFamily="18" charset="0"/>
              </a:rPr>
              <a:t>. Иркутск, ул. Ленина, 1А, </a:t>
            </a:r>
          </a:p>
          <a:p>
            <a:r>
              <a:rPr lang="ru-RU" sz="1600" dirty="0">
                <a:solidFill>
                  <a:schemeClr val="tx2">
                    <a:lumMod val="10000"/>
                  </a:schemeClr>
                </a:solidFill>
                <a:latin typeface="Times New Roman" panose="02020603050405020304" pitchFamily="18" charset="0"/>
                <a:cs typeface="Times New Roman" panose="02020603050405020304" pitchFamily="18" charset="0"/>
              </a:rPr>
              <a:t>тел. (факс) 25-62-09, </a:t>
            </a:r>
            <a:endParaRPr lang="ru-RU" sz="1600" dirty="0" smtClean="0">
              <a:solidFill>
                <a:schemeClr val="tx2">
                  <a:lumMod val="10000"/>
                </a:schemeClr>
              </a:solidFill>
              <a:latin typeface="Times New Roman" panose="02020603050405020304" pitchFamily="18" charset="0"/>
              <a:cs typeface="Times New Roman" panose="02020603050405020304" pitchFamily="18" charset="0"/>
            </a:endParaRPr>
          </a:p>
          <a:p>
            <a:r>
              <a:rPr lang="ru-RU" sz="1600" dirty="0" smtClean="0">
                <a:solidFill>
                  <a:schemeClr val="tx2">
                    <a:lumMod val="10000"/>
                  </a:schemeClr>
                </a:solidFill>
                <a:latin typeface="Times New Roman" panose="02020603050405020304" pitchFamily="18" charset="0"/>
                <a:cs typeface="Times New Roman" panose="02020603050405020304" pitchFamily="18" charset="0"/>
              </a:rPr>
              <a:t>e-</a:t>
            </a:r>
            <a:r>
              <a:rPr lang="ru-RU" sz="1600" dirty="0" err="1" smtClean="0">
                <a:solidFill>
                  <a:schemeClr val="tx2">
                    <a:lumMod val="10000"/>
                  </a:schemeClr>
                </a:solidFill>
                <a:latin typeface="Times New Roman" panose="02020603050405020304" pitchFamily="18" charset="0"/>
                <a:cs typeface="Times New Roman" panose="02020603050405020304" pitchFamily="18" charset="0"/>
              </a:rPr>
              <a:t>mail</a:t>
            </a:r>
            <a:r>
              <a:rPr lang="ru-RU" sz="1600" dirty="0">
                <a:solidFill>
                  <a:schemeClr val="tx2">
                    <a:lumMod val="10000"/>
                  </a:schemeClr>
                </a:solidFill>
                <a:latin typeface="Times New Roman" panose="02020603050405020304" pitchFamily="18" charset="0"/>
                <a:cs typeface="Times New Roman" panose="02020603050405020304" pitchFamily="18" charset="0"/>
              </a:rPr>
              <a:t>: upk@govirk.ru.</a:t>
            </a:r>
          </a:p>
        </p:txBody>
      </p:sp>
      <p:sp>
        <p:nvSpPr>
          <p:cNvPr id="23" name="Прямоугольник 22"/>
          <p:cNvSpPr/>
          <p:nvPr/>
        </p:nvSpPr>
        <p:spPr>
          <a:xfrm>
            <a:off x="7496779" y="2150170"/>
            <a:ext cx="4380232" cy="646331"/>
          </a:xfrm>
          <a:prstGeom prst="rect">
            <a:avLst/>
          </a:prstGeom>
        </p:spPr>
        <p:txBody>
          <a:bodyPr wrap="square">
            <a:spAutoFit/>
          </a:bodyPr>
          <a:lstStyle/>
          <a:p>
            <a:pPr algn="ctr"/>
            <a:r>
              <a:rPr lang="ru-RU" b="1" dirty="0" smtClean="0">
                <a:solidFill>
                  <a:srgbClr val="00B050"/>
                </a:solidFill>
                <a:latin typeface="Times New Roman" panose="02020603050405020304" pitchFamily="18" charset="0"/>
                <a:cs typeface="Times New Roman" panose="02020603050405020304" pitchFamily="18" charset="0"/>
              </a:rPr>
              <a:t>Решение о проведении проверки принимается:</a:t>
            </a:r>
            <a:endParaRPr lang="ru-RU" b="1" dirty="0">
              <a:solidFill>
                <a:srgbClr val="00B050"/>
              </a:solidFill>
              <a:latin typeface="Times New Roman" panose="02020603050405020304" pitchFamily="18" charset="0"/>
              <a:cs typeface="Times New Roman" panose="02020603050405020304" pitchFamily="18" charset="0"/>
            </a:endParaRPr>
          </a:p>
        </p:txBody>
      </p:sp>
      <p:sp>
        <p:nvSpPr>
          <p:cNvPr id="25" name="Скругленный прямоугольник 24"/>
          <p:cNvSpPr/>
          <p:nvPr/>
        </p:nvSpPr>
        <p:spPr>
          <a:xfrm>
            <a:off x="8593588" y="2989077"/>
            <a:ext cx="2470259" cy="1206625"/>
          </a:xfrm>
          <a:prstGeom prst="roundRect">
            <a:avLst/>
          </a:prstGeom>
          <a:solidFill>
            <a:srgbClr val="00B050"/>
          </a:solidFill>
          <a:ln w="19050">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2">
                    <a:lumMod val="10000"/>
                  </a:schemeClr>
                </a:solidFill>
                <a:latin typeface="Times New Roman" panose="02020603050405020304" pitchFamily="18" charset="0"/>
                <a:cs typeface="Times New Roman" panose="02020603050405020304" pitchFamily="18" charset="0"/>
              </a:rPr>
              <a:t>руководителем соответствующего органа местного </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самоуправления</a:t>
            </a:r>
            <a:endParaRPr lang="ru-RU" sz="16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27" name="Скругленный прямоугольник 26"/>
          <p:cNvSpPr/>
          <p:nvPr/>
        </p:nvSpPr>
        <p:spPr>
          <a:xfrm>
            <a:off x="8593588" y="4460509"/>
            <a:ext cx="3185111" cy="1571025"/>
          </a:xfrm>
          <a:prstGeom prst="roundRect">
            <a:avLst>
              <a:gd name="adj" fmla="val 26191"/>
            </a:avLst>
          </a:pr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2">
                    <a:lumMod val="10000"/>
                  </a:schemeClr>
                </a:solidFill>
                <a:latin typeface="Times New Roman" panose="02020603050405020304" pitchFamily="18" charset="0"/>
                <a:cs typeface="Times New Roman" panose="02020603050405020304" pitchFamily="18" charset="0"/>
              </a:rPr>
              <a:t>должностным лицом, которому такие полномочия предоставлены руководителем соответствующего органа местного </a:t>
            </a:r>
            <a:r>
              <a:rPr lang="ru-RU" sz="1600" dirty="0" smtClean="0">
                <a:solidFill>
                  <a:schemeClr val="tx2">
                    <a:lumMod val="10000"/>
                  </a:schemeClr>
                </a:solidFill>
                <a:latin typeface="Times New Roman" panose="02020603050405020304" pitchFamily="18" charset="0"/>
                <a:cs typeface="Times New Roman" panose="02020603050405020304" pitchFamily="18" charset="0"/>
              </a:rPr>
              <a:t>самоуправления</a:t>
            </a:r>
            <a:endParaRPr lang="ru-RU" sz="16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318644" y="4264960"/>
            <a:ext cx="5777356" cy="1815882"/>
          </a:xfrm>
          <a:prstGeom prst="rect">
            <a:avLst/>
          </a:prstGeom>
          <a:ln w="38100">
            <a:solidFill>
              <a:srgbClr val="00B0F0"/>
            </a:solidFill>
          </a:ln>
        </p:spPr>
        <p:txBody>
          <a:bodyPr wrap="square">
            <a:spAutoFit/>
          </a:bodyPr>
          <a:lstStyle/>
          <a:p>
            <a:pPr algn="just"/>
            <a:r>
              <a:rPr lang="ru-RU" sz="1600" dirty="0">
                <a:solidFill>
                  <a:srgbClr val="0070C0"/>
                </a:solidFill>
                <a:latin typeface="Times New Roman" panose="02020603050405020304" pitchFamily="18" charset="0"/>
                <a:cs typeface="Times New Roman" panose="02020603050405020304" pitchFamily="18" charset="0"/>
              </a:rPr>
              <a:t>Проведение проверки осуществляется кадровой службой соответствующего органа местного самоуправления муниципального образования. Должностные лица кадровой службы, ответственные за проведение проверки, определяются руководителем соответствующего органа местного самоуправления муниципального образования или уполномоченным им должностным </a:t>
            </a:r>
            <a:r>
              <a:rPr lang="ru-RU" sz="1600" dirty="0" smtClean="0">
                <a:solidFill>
                  <a:srgbClr val="0070C0"/>
                </a:solidFill>
                <a:latin typeface="Times New Roman" panose="02020603050405020304" pitchFamily="18" charset="0"/>
                <a:cs typeface="Times New Roman" panose="02020603050405020304" pitchFamily="18" charset="0"/>
              </a:rPr>
              <a:t>лицом</a:t>
            </a:r>
            <a:endParaRPr lang="ru-RU" sz="1600" dirty="0">
              <a:solidFill>
                <a:srgbClr val="0070C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644" y="2754602"/>
            <a:ext cx="969676" cy="969676"/>
          </a:xfrm>
          <a:prstGeom prst="rect">
            <a:avLst/>
          </a:prstGeom>
        </p:spPr>
      </p:pic>
      <p:sp>
        <p:nvSpPr>
          <p:cNvPr id="3" name="Прямоугольник 2"/>
          <p:cNvSpPr/>
          <p:nvPr/>
        </p:nvSpPr>
        <p:spPr>
          <a:xfrm>
            <a:off x="318644" y="2270686"/>
            <a:ext cx="4747626" cy="369332"/>
          </a:xfrm>
          <a:prstGeom prst="rect">
            <a:avLst/>
          </a:prstGeom>
        </p:spPr>
        <p:txBody>
          <a:bodyPr wrap="square">
            <a:spAutoFit/>
          </a:bodyPr>
          <a:lstStyle/>
          <a:p>
            <a:r>
              <a:rPr lang="ru-RU" b="1" dirty="0" smtClean="0">
                <a:solidFill>
                  <a:srgbClr val="0070C0"/>
                </a:solidFill>
                <a:latin typeface="Times New Roman" panose="02020603050405020304" pitchFamily="18" charset="0"/>
                <a:cs typeface="Times New Roman" panose="02020603050405020304" pitchFamily="18" charset="0"/>
              </a:rPr>
              <a:t>КОНТАКТНЫЕ ДАННЫЕ УПРАВЛЕНИЯ:</a:t>
            </a:r>
            <a:endParaRPr lang="ru-RU" b="1" dirty="0">
              <a:solidFill>
                <a:srgbClr val="0070C0"/>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9267" y="3724278"/>
            <a:ext cx="1161001" cy="1161001"/>
          </a:xfrm>
          <a:prstGeom prst="rect">
            <a:avLst/>
          </a:prstGeom>
        </p:spPr>
      </p:pic>
      <p:sp>
        <p:nvSpPr>
          <p:cNvPr id="13" name="Стрелка вправо 66">
            <a:extLst>
              <a:ext uri="{FF2B5EF4-FFF2-40B4-BE49-F238E27FC236}">
                <a16:creationId xmlns="" xmlns:a16="http://schemas.microsoft.com/office/drawing/2014/main" id="{BAE1F523-08E8-476C-92F6-36E216300465}"/>
              </a:ext>
            </a:extLst>
          </p:cNvPr>
          <p:cNvSpPr/>
          <p:nvPr/>
        </p:nvSpPr>
        <p:spPr>
          <a:xfrm>
            <a:off x="8086773" y="3420648"/>
            <a:ext cx="320310" cy="303630"/>
          </a:xfrm>
          <a:prstGeom prst="rightArrow">
            <a:avLst/>
          </a:prstGeom>
          <a:solidFill>
            <a:srgbClr val="92D050"/>
          </a:solidFill>
          <a:ln w="12700" cap="flat" cmpd="sng" algn="ctr">
            <a:solidFill>
              <a:srgbClr val="00B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Стрелка вправо 66">
            <a:extLst>
              <a:ext uri="{FF2B5EF4-FFF2-40B4-BE49-F238E27FC236}">
                <a16:creationId xmlns="" xmlns:a16="http://schemas.microsoft.com/office/drawing/2014/main" id="{BAE1F523-08E8-476C-92F6-36E216300465}"/>
              </a:ext>
            </a:extLst>
          </p:cNvPr>
          <p:cNvSpPr/>
          <p:nvPr/>
        </p:nvSpPr>
        <p:spPr>
          <a:xfrm>
            <a:off x="8086773" y="5032982"/>
            <a:ext cx="317465" cy="279838"/>
          </a:xfrm>
          <a:prstGeom prst="rightArrow">
            <a:avLst/>
          </a:prstGeom>
          <a:solidFill>
            <a:srgbClr val="92D050"/>
          </a:solidFill>
          <a:ln w="12700" cap="flat" cmpd="sng" algn="ctr">
            <a:solidFill>
              <a:srgbClr val="00B05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94192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894" y="960618"/>
            <a:ext cx="9613861" cy="875669"/>
          </a:xfrm>
        </p:spPr>
        <p:txBody>
          <a:bodyPr>
            <a:normAutofit fontScale="90000"/>
          </a:bodyPr>
          <a:lstStyle/>
          <a:p>
            <a:pPr algn="ctr"/>
            <a:r>
              <a:rPr lang="ru-RU" sz="3100" b="1" dirty="0">
                <a:solidFill>
                  <a:srgbClr val="0070C0"/>
                </a:solidFill>
                <a:latin typeface="Times New Roman" panose="02020603050405020304" pitchFamily="18" charset="0"/>
                <a:cs typeface="Times New Roman" panose="02020603050405020304" pitchFamily="18" charset="0"/>
              </a:rPr>
              <a:t>Ход </a:t>
            </a:r>
            <a:r>
              <a:rPr lang="ru-RU" sz="3100" b="1" dirty="0" smtClean="0">
                <a:solidFill>
                  <a:srgbClr val="0070C0"/>
                </a:solidFill>
                <a:latin typeface="Times New Roman" panose="02020603050405020304" pitchFamily="18" charset="0"/>
                <a:cs typeface="Times New Roman" panose="02020603050405020304" pitchFamily="18" charset="0"/>
              </a:rPr>
              <a:t>проверки</a:t>
            </a:r>
            <a:r>
              <a:rPr lang="ru-RU" sz="3100" b="1" dirty="0">
                <a:solidFill>
                  <a:srgbClr val="0070C0"/>
                </a:solidFill>
                <a:latin typeface="Times New Roman" panose="02020603050405020304" pitchFamily="18" charset="0"/>
                <a:cs typeface="Times New Roman" panose="02020603050405020304" pitchFamily="18" charset="0"/>
              </a:rPr>
              <a:t/>
            </a:r>
            <a:br>
              <a:rPr lang="ru-RU" sz="3100" b="1"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Этап</a:t>
            </a:r>
            <a:r>
              <a:rPr lang="ru-RU" sz="2000" b="1" dirty="0">
                <a:solidFill>
                  <a:srgbClr val="0070C0"/>
                </a:solidFill>
                <a:latin typeface="Times New Roman" panose="02020603050405020304" pitchFamily="18" charset="0"/>
                <a:cs typeface="Times New Roman" panose="02020603050405020304" pitchFamily="18" charset="0"/>
              </a:rPr>
              <a:t>, предшествующий проведению </a:t>
            </a:r>
            <a:r>
              <a:rPr lang="ru-RU" sz="2000" b="1" dirty="0" smtClean="0">
                <a:solidFill>
                  <a:srgbClr val="0070C0"/>
                </a:solidFill>
                <a:latin typeface="Times New Roman" panose="02020603050405020304" pitchFamily="18" charset="0"/>
                <a:cs typeface="Times New Roman" panose="02020603050405020304" pitchFamily="18" charset="0"/>
              </a:rPr>
              <a:t>проверки</a:t>
            </a:r>
            <a:r>
              <a:rPr lang="ru-RU" dirty="0">
                <a:solidFill>
                  <a:schemeClr val="tx2">
                    <a:lumMod val="10000"/>
                  </a:schemeClr>
                </a:solidFill>
              </a:rPr>
              <a:t/>
            </a:r>
            <a:br>
              <a:rPr lang="ru-RU" dirty="0">
                <a:solidFill>
                  <a:schemeClr val="tx2">
                    <a:lumMod val="10000"/>
                  </a:schemeClr>
                </a:solidFill>
              </a:rPr>
            </a:br>
            <a:endParaRPr lang="ru-RU" dirty="0">
              <a:solidFill>
                <a:schemeClr val="tx2">
                  <a:lumMod val="10000"/>
                </a:schemeClr>
              </a:solidFill>
            </a:endParaRPr>
          </a:p>
        </p:txBody>
      </p:sp>
      <p:sp>
        <p:nvSpPr>
          <p:cNvPr id="4" name="Прямоугольник 3"/>
          <p:cNvSpPr/>
          <p:nvPr/>
        </p:nvSpPr>
        <p:spPr>
          <a:xfrm>
            <a:off x="1041707" y="2702476"/>
            <a:ext cx="2986593" cy="3447098"/>
          </a:xfrm>
          <a:prstGeom prst="rect">
            <a:avLst/>
          </a:prstGeom>
          <a:solidFill>
            <a:schemeClr val="bg2">
              <a:lumMod val="60000"/>
              <a:lumOff val="40000"/>
            </a:schemeClr>
          </a:solidFill>
          <a:ln w="19050">
            <a:solidFill>
              <a:srgbClr val="0070C0"/>
            </a:solidFill>
          </a:ln>
          <a:effectLst/>
        </p:spPr>
        <p:txBody>
          <a:bodyPr wrap="square">
            <a:spAutoFit/>
          </a:bodyPr>
          <a:lstStyle/>
          <a:p>
            <a:pPr algn="ctr"/>
            <a:endParaRPr lang="ru-RU" sz="1400" dirty="0" smtClean="0">
              <a:solidFill>
                <a:schemeClr val="tx2">
                  <a:lumMod val="10000"/>
                </a:schemeClr>
              </a:solidFill>
              <a:latin typeface="Times New Roman" panose="02020603050405020304" pitchFamily="18" charset="0"/>
              <a:cs typeface="Times New Roman" panose="02020603050405020304" pitchFamily="18" charset="0"/>
            </a:endParaRPr>
          </a:p>
          <a:p>
            <a:pPr lvl="0" algn="ctr"/>
            <a:r>
              <a:rPr lang="ru-RU" b="1" dirty="0" smtClean="0">
                <a:solidFill>
                  <a:srgbClr val="00B050"/>
                </a:solidFill>
                <a:latin typeface="Times New Roman" panose="02020603050405020304" pitchFamily="18" charset="0"/>
                <a:cs typeface="Times New Roman" panose="02020603050405020304" pitchFamily="18" charset="0"/>
              </a:rPr>
              <a:t>АНАЛИЗ СВЕДЕНИЙ О ДОХОДАХ</a:t>
            </a:r>
            <a:endParaRPr lang="ru-RU" b="1" dirty="0">
              <a:solidFill>
                <a:srgbClr val="00B050"/>
              </a:solidFill>
              <a:latin typeface="Times New Roman" panose="02020603050405020304" pitchFamily="18" charset="0"/>
              <a:cs typeface="Times New Roman" panose="02020603050405020304" pitchFamily="18" charset="0"/>
            </a:endParaRPr>
          </a:p>
          <a:p>
            <a:pPr algn="ctr"/>
            <a:endParaRPr lang="ru-RU" sz="1400" dirty="0" smtClean="0">
              <a:solidFill>
                <a:schemeClr val="tx2">
                  <a:lumMod val="10000"/>
                </a:schemeClr>
              </a:solidFill>
              <a:latin typeface="Times New Roman" panose="02020603050405020304" pitchFamily="18" charset="0"/>
              <a:cs typeface="Times New Roman" panose="02020603050405020304" pitchFamily="18" charset="0"/>
            </a:endParaRPr>
          </a:p>
          <a:p>
            <a:pPr algn="ctr"/>
            <a:endParaRPr lang="ru-RU" sz="1400" dirty="0" smtClean="0">
              <a:solidFill>
                <a:schemeClr val="tx2">
                  <a:lumMod val="10000"/>
                </a:schemeClr>
              </a:solidFill>
              <a:latin typeface="Times New Roman" panose="02020603050405020304" pitchFamily="18" charset="0"/>
              <a:cs typeface="Times New Roman" panose="02020603050405020304" pitchFamily="18" charset="0"/>
            </a:endParaRPr>
          </a:p>
          <a:p>
            <a:pPr algn="just"/>
            <a:r>
              <a:rPr lang="ru-RU" sz="1400" dirty="0" smtClean="0">
                <a:solidFill>
                  <a:schemeClr val="tx2">
                    <a:lumMod val="10000"/>
                  </a:schemeClr>
                </a:solidFill>
                <a:latin typeface="Times New Roman" panose="02020603050405020304" pitchFamily="18" charset="0"/>
                <a:cs typeface="Times New Roman" panose="02020603050405020304" pitchFamily="18" charset="0"/>
              </a:rPr>
              <a:t>При </a:t>
            </a:r>
            <a:r>
              <a:rPr lang="ru-RU" sz="1400" dirty="0">
                <a:solidFill>
                  <a:schemeClr val="tx2">
                    <a:lumMod val="10000"/>
                  </a:schemeClr>
                </a:solidFill>
                <a:latin typeface="Times New Roman" panose="02020603050405020304" pitchFamily="18" charset="0"/>
                <a:cs typeface="Times New Roman" panose="02020603050405020304" pitchFamily="18" charset="0"/>
              </a:rPr>
              <a:t>проведении анализа сведений о доходах необходимо руководствоваться Методическими рекомендациями по проведению анализа сведений о доходах, расходах, об имуществе и обязательствах имущественного характера, разработанными Минтрудом России. </a:t>
            </a:r>
            <a:endParaRPr lang="ru-RU" sz="1400" dirty="0" smtClean="0">
              <a:solidFill>
                <a:schemeClr val="tx2">
                  <a:lumMod val="10000"/>
                </a:schemeClr>
              </a:solidFill>
              <a:latin typeface="Times New Roman" panose="02020603050405020304" pitchFamily="18" charset="0"/>
              <a:cs typeface="Times New Roman" panose="02020603050405020304" pitchFamily="18" charset="0"/>
            </a:endParaRPr>
          </a:p>
          <a:p>
            <a:pPr algn="ctr"/>
            <a:endParaRPr lang="ru-RU" sz="1400" u="sng"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4776336" y="5160878"/>
            <a:ext cx="1529201" cy="276999"/>
          </a:xfrm>
          <a:prstGeom prst="rect">
            <a:avLst/>
          </a:prstGeom>
          <a:ln w="19050">
            <a:solidFill>
              <a:srgbClr val="00B050"/>
            </a:solidFill>
          </a:ln>
        </p:spPr>
        <p:txBody>
          <a:bodyPr wrap="none">
            <a:spAutoFit/>
          </a:bodyPr>
          <a:lstStyle/>
          <a:p>
            <a:r>
              <a:rPr lang="en-US" sz="1200" dirty="0">
                <a:solidFill>
                  <a:schemeClr val="tx2">
                    <a:lumMod val="10000"/>
                  </a:schemeClr>
                </a:solidFill>
                <a:latin typeface="Times New Roman" panose="02020603050405020304" pitchFamily="18" charset="0"/>
                <a:cs typeface="Times New Roman" panose="02020603050405020304" pitchFamily="18" charset="0"/>
              </a:rPr>
              <a:t>https://</a:t>
            </a:r>
            <a:r>
              <a:rPr lang="en-US" sz="1200" dirty="0" smtClean="0">
                <a:solidFill>
                  <a:schemeClr val="tx2">
                    <a:lumMod val="10000"/>
                  </a:schemeClr>
                </a:solidFill>
                <a:latin typeface="Times New Roman" panose="02020603050405020304" pitchFamily="18" charset="0"/>
                <a:cs typeface="Times New Roman" panose="02020603050405020304" pitchFamily="18" charset="0"/>
              </a:rPr>
              <a:t>mintrud.gov.ru</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6" name="Стрелка вправо 66">
            <a:extLst>
              <a:ext uri="{FF2B5EF4-FFF2-40B4-BE49-F238E27FC236}">
                <a16:creationId xmlns="" xmlns:a16="http://schemas.microsoft.com/office/drawing/2014/main" id="{BAE1F523-08E8-476C-92F6-36E216300465}"/>
              </a:ext>
            </a:extLst>
          </p:cNvPr>
          <p:cNvSpPr/>
          <p:nvPr/>
        </p:nvSpPr>
        <p:spPr>
          <a:xfrm rot="5400000">
            <a:off x="2355984" y="3627259"/>
            <a:ext cx="358036"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9" name="Стрелка вправо 66">
            <a:extLst>
              <a:ext uri="{FF2B5EF4-FFF2-40B4-BE49-F238E27FC236}">
                <a16:creationId xmlns="" xmlns:a16="http://schemas.microsoft.com/office/drawing/2014/main" id="{BAE1F523-08E8-476C-92F6-36E216300465}"/>
              </a:ext>
            </a:extLst>
          </p:cNvPr>
          <p:cNvSpPr/>
          <p:nvPr/>
        </p:nvSpPr>
        <p:spPr>
          <a:xfrm>
            <a:off x="10920903" y="5181732"/>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5" name="Прямоугольник 4"/>
          <p:cNvSpPr/>
          <p:nvPr/>
        </p:nvSpPr>
        <p:spPr>
          <a:xfrm>
            <a:off x="7204668" y="5165390"/>
            <a:ext cx="1083245" cy="276999"/>
          </a:xfrm>
          <a:prstGeom prst="rect">
            <a:avLst/>
          </a:prstGeom>
          <a:ln w="19050">
            <a:solidFill>
              <a:srgbClr val="00B050"/>
            </a:solidFill>
          </a:ln>
        </p:spPr>
        <p:txBody>
          <a:bodyPr wrap="none">
            <a:spAutoFit/>
          </a:bodyPr>
          <a:lstStyle/>
          <a:p>
            <a:r>
              <a:rPr lang="ru-RU" sz="1200" dirty="0" smtClean="0">
                <a:solidFill>
                  <a:schemeClr val="tx2">
                    <a:lumMod val="10000"/>
                  </a:schemeClr>
                </a:solidFill>
                <a:latin typeface="Times New Roman" panose="02020603050405020304" pitchFamily="18" charset="0"/>
                <a:cs typeface="Times New Roman" panose="02020603050405020304" pitchFamily="18" charset="0"/>
              </a:rPr>
              <a:t>Деятельность</a:t>
            </a:r>
            <a:endParaRPr lang="ru-RU" sz="1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6553948" y="5956025"/>
            <a:ext cx="3075842" cy="461665"/>
          </a:xfrm>
          <a:prstGeom prst="rect">
            <a:avLst/>
          </a:prstGeom>
          <a:ln w="19050">
            <a:solidFill>
              <a:srgbClr val="00B050"/>
            </a:solidFill>
          </a:ln>
        </p:spPr>
        <p:txBody>
          <a:bodyPr wrap="square">
            <a:spAutoFit/>
          </a:bodyPr>
          <a:lstStyle/>
          <a:p>
            <a:pPr algn="ctr"/>
            <a:r>
              <a:rPr lang="ru-RU" sz="1200" dirty="0">
                <a:solidFill>
                  <a:schemeClr val="tx2">
                    <a:lumMod val="10000"/>
                  </a:schemeClr>
                </a:solidFill>
                <a:latin typeface="Times New Roman" panose="02020603050405020304" pitchFamily="18" charset="0"/>
                <a:cs typeface="Times New Roman" panose="02020603050405020304" pitchFamily="18" charset="0"/>
              </a:rPr>
              <a:t>Методические материалы по вопросам противодействия коррупции</a:t>
            </a:r>
          </a:p>
        </p:txBody>
      </p:sp>
      <p:sp>
        <p:nvSpPr>
          <p:cNvPr id="11" name="Стрелка вправо 66">
            <a:extLst>
              <a:ext uri="{FF2B5EF4-FFF2-40B4-BE49-F238E27FC236}">
                <a16:creationId xmlns="" xmlns:a16="http://schemas.microsoft.com/office/drawing/2014/main" id="{BAE1F523-08E8-476C-92F6-36E216300465}"/>
              </a:ext>
            </a:extLst>
          </p:cNvPr>
          <p:cNvSpPr/>
          <p:nvPr/>
        </p:nvSpPr>
        <p:spPr>
          <a:xfrm>
            <a:off x="8486503" y="5141105"/>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2" name="Стрелка вправо 66">
            <a:extLst>
              <a:ext uri="{FF2B5EF4-FFF2-40B4-BE49-F238E27FC236}">
                <a16:creationId xmlns="" xmlns:a16="http://schemas.microsoft.com/office/drawing/2014/main" id="{BAE1F523-08E8-476C-92F6-36E216300465}"/>
              </a:ext>
            </a:extLst>
          </p:cNvPr>
          <p:cNvSpPr/>
          <p:nvPr/>
        </p:nvSpPr>
        <p:spPr>
          <a:xfrm>
            <a:off x="6553948" y="5181734"/>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7" name="Прямоугольник 6"/>
          <p:cNvSpPr/>
          <p:nvPr/>
        </p:nvSpPr>
        <p:spPr>
          <a:xfrm>
            <a:off x="9187044" y="5002028"/>
            <a:ext cx="1471468" cy="646331"/>
          </a:xfrm>
          <a:prstGeom prst="rect">
            <a:avLst/>
          </a:prstGeom>
          <a:ln w="19050">
            <a:solidFill>
              <a:srgbClr val="00B050"/>
            </a:solidFill>
          </a:ln>
        </p:spPr>
        <p:txBody>
          <a:bodyPr wrap="square">
            <a:spAutoFit/>
          </a:bodyPr>
          <a:lstStyle/>
          <a:p>
            <a:pPr algn="ctr"/>
            <a:r>
              <a:rPr lang="ru-RU" sz="1200" dirty="0">
                <a:solidFill>
                  <a:schemeClr val="tx2">
                    <a:lumMod val="10000"/>
                  </a:schemeClr>
                </a:solidFill>
                <a:latin typeface="Times New Roman" panose="02020603050405020304" pitchFamily="18" charset="0"/>
                <a:cs typeface="Times New Roman" panose="02020603050405020304" pitchFamily="18" charset="0"/>
              </a:rPr>
              <a:t>Политика в сфере противодействия коррупции</a:t>
            </a:r>
          </a:p>
        </p:txBody>
      </p:sp>
      <p:sp>
        <p:nvSpPr>
          <p:cNvPr id="13" name="Стрелка вправо 66">
            <a:extLst>
              <a:ext uri="{FF2B5EF4-FFF2-40B4-BE49-F238E27FC236}">
                <a16:creationId xmlns="" xmlns:a16="http://schemas.microsoft.com/office/drawing/2014/main" id="{BAE1F523-08E8-476C-92F6-36E216300465}"/>
              </a:ext>
            </a:extLst>
          </p:cNvPr>
          <p:cNvSpPr/>
          <p:nvPr/>
        </p:nvSpPr>
        <p:spPr>
          <a:xfrm>
            <a:off x="5867387" y="6043396"/>
            <a:ext cx="438150" cy="286921"/>
          </a:xfrm>
          <a:prstGeom prst="rightArrow">
            <a:avLst/>
          </a:prstGeom>
          <a:solidFill>
            <a:srgbClr val="6DB5F7"/>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8" name="Рисунок 7"/>
          <p:cNvPicPr>
            <a:picLocks noChangeAspect="1"/>
          </p:cNvPicPr>
          <p:nvPr/>
        </p:nvPicPr>
        <p:blipFill>
          <a:blip r:embed="rId2"/>
          <a:stretch>
            <a:fillRect/>
          </a:stretch>
        </p:blipFill>
        <p:spPr>
          <a:xfrm>
            <a:off x="7310819" y="2989669"/>
            <a:ext cx="1562100" cy="1562100"/>
          </a:xfrm>
          <a:prstGeom prst="rect">
            <a:avLst/>
          </a:prstGeom>
        </p:spPr>
      </p:pic>
    </p:spTree>
    <p:extLst>
      <p:ext uri="{BB962C8B-B14F-4D97-AF65-F5344CB8AC3E}">
        <p14:creationId xmlns:p14="http://schemas.microsoft.com/office/powerpoint/2010/main" val="44704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746" y="769661"/>
            <a:ext cx="8646633" cy="1080938"/>
          </a:xfrm>
        </p:spPr>
        <p:txBody>
          <a:bodyPr>
            <a:normAutofit/>
          </a:bodyPr>
          <a:lstStyle/>
          <a:p>
            <a:pPr algn="ctr"/>
            <a:r>
              <a:rPr lang="ru-RU" sz="2800" b="1" dirty="0">
                <a:solidFill>
                  <a:srgbClr val="0070C0"/>
                </a:solidFill>
                <a:latin typeface="Times New Roman" panose="02020603050405020304" pitchFamily="18" charset="0"/>
                <a:cs typeface="Times New Roman" panose="02020603050405020304" pitchFamily="18" charset="0"/>
              </a:rPr>
              <a:t>По результатам проведенного анализа может быть сделан вывод:</a:t>
            </a:r>
          </a:p>
        </p:txBody>
      </p:sp>
      <p:sp>
        <p:nvSpPr>
          <p:cNvPr id="9" name="Прямоугольник 8"/>
          <p:cNvSpPr/>
          <p:nvPr/>
        </p:nvSpPr>
        <p:spPr>
          <a:xfrm>
            <a:off x="323001" y="2259156"/>
            <a:ext cx="4155630" cy="830997"/>
          </a:xfrm>
          <a:prstGeom prst="rect">
            <a:avLst/>
          </a:prstGeom>
          <a:ln w="28575">
            <a:solidFill>
              <a:srgbClr val="00B050"/>
            </a:solidFill>
          </a:ln>
          <a:effectLst/>
        </p:spPr>
        <p:txBody>
          <a:bodyPr wrap="square">
            <a:spAutoFit/>
          </a:bodyPr>
          <a:lstStyle/>
          <a:p>
            <a:pPr algn="ctr"/>
            <a:r>
              <a:rPr lang="ru-RU" sz="1600" b="1" dirty="0" smtClean="0">
                <a:solidFill>
                  <a:srgbClr val="00B0F0"/>
                </a:solidFill>
                <a:latin typeface="Times New Roman" panose="02020603050405020304" pitchFamily="18" charset="0"/>
                <a:cs typeface="Times New Roman" panose="02020603050405020304" pitchFamily="18" charset="0"/>
              </a:rPr>
              <a:t>Об </a:t>
            </a:r>
            <a:r>
              <a:rPr lang="ru-RU" sz="1600" b="1" dirty="0">
                <a:solidFill>
                  <a:srgbClr val="00B0F0"/>
                </a:solidFill>
                <a:latin typeface="Times New Roman" panose="02020603050405020304" pitchFamily="18" charset="0"/>
                <a:cs typeface="Times New Roman" panose="02020603050405020304" pitchFamily="18" charset="0"/>
              </a:rPr>
              <a:t>отсутствии оснований для инициирования проведения проверки достоверности и полноты </a:t>
            </a:r>
            <a:r>
              <a:rPr lang="ru-RU" sz="1600" b="1" dirty="0" smtClean="0">
                <a:solidFill>
                  <a:srgbClr val="00B0F0"/>
                </a:solidFill>
                <a:latin typeface="Times New Roman" panose="02020603050405020304" pitchFamily="18" charset="0"/>
                <a:cs typeface="Times New Roman" panose="02020603050405020304" pitchFamily="18" charset="0"/>
              </a:rPr>
              <a:t>сведений</a:t>
            </a:r>
            <a:endParaRPr lang="ru-RU" sz="1600" b="1" dirty="0">
              <a:solidFill>
                <a:srgbClr val="00B0F0"/>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6013727" y="2269343"/>
            <a:ext cx="4420733" cy="584775"/>
          </a:xfrm>
          <a:prstGeom prst="rect">
            <a:avLst/>
          </a:prstGeom>
          <a:ln w="28575">
            <a:solidFill>
              <a:srgbClr val="00B050"/>
            </a:solidFill>
          </a:ln>
        </p:spPr>
        <p:txBody>
          <a:bodyPr wrap="square">
            <a:spAutoFit/>
          </a:bodyPr>
          <a:lstStyle/>
          <a:p>
            <a:pPr algn="ctr"/>
            <a:r>
              <a:rPr lang="ru-RU" sz="1600" b="1" dirty="0" smtClean="0">
                <a:solidFill>
                  <a:srgbClr val="00B0F0"/>
                </a:solidFill>
                <a:latin typeface="Times New Roman" panose="02020603050405020304" pitchFamily="18" charset="0"/>
                <a:cs typeface="Times New Roman" panose="02020603050405020304" pitchFamily="18" charset="0"/>
              </a:rPr>
              <a:t>О </a:t>
            </a:r>
            <a:r>
              <a:rPr lang="ru-RU" sz="1600" b="1" dirty="0">
                <a:solidFill>
                  <a:srgbClr val="00B0F0"/>
                </a:solidFill>
                <a:latin typeface="Times New Roman" panose="02020603050405020304" pitchFamily="18" charset="0"/>
                <a:cs typeface="Times New Roman" panose="02020603050405020304" pitchFamily="18" charset="0"/>
              </a:rPr>
              <a:t>наличии достаточной для инициирования проведения проверки </a:t>
            </a:r>
            <a:r>
              <a:rPr lang="ru-RU" sz="1600" b="1" dirty="0" smtClean="0">
                <a:solidFill>
                  <a:srgbClr val="00B0F0"/>
                </a:solidFill>
                <a:latin typeface="Times New Roman" panose="02020603050405020304" pitchFamily="18" charset="0"/>
                <a:cs typeface="Times New Roman" panose="02020603050405020304" pitchFamily="18" charset="0"/>
              </a:rPr>
              <a:t>информации</a:t>
            </a:r>
            <a:endParaRPr lang="ru-RU" sz="1600" b="1" dirty="0">
              <a:solidFill>
                <a:srgbClr val="00B0F0"/>
              </a:solidFill>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5424606" y="3151514"/>
            <a:ext cx="5598972" cy="1169551"/>
          </a:xfrm>
          <a:prstGeom prst="rect">
            <a:avLst/>
          </a:prstGeom>
          <a:ln w="28575">
            <a:solidFill>
              <a:srgbClr val="00B050"/>
            </a:solidFill>
          </a:ln>
        </p:spPr>
        <p:txBody>
          <a:bodyPr wrap="square">
            <a:spAutoFit/>
          </a:bodyPr>
          <a:lstStyle/>
          <a:p>
            <a:pPr algn="just"/>
            <a:r>
              <a:rPr lang="ru-RU" sz="1400" dirty="0">
                <a:solidFill>
                  <a:srgbClr val="00B0F0"/>
                </a:solidFill>
                <a:latin typeface="Times New Roman" panose="02020603050405020304" pitchFamily="18" charset="0"/>
                <a:cs typeface="Times New Roman" panose="02020603050405020304" pitchFamily="18" charset="0"/>
              </a:rPr>
              <a:t>Достаточным для инициирования проведения проверки информации может быть выявление информации о </a:t>
            </a:r>
            <a:r>
              <a:rPr lang="ru-RU" sz="1400" b="1" dirty="0">
                <a:solidFill>
                  <a:srgbClr val="00B0F0"/>
                </a:solidFill>
                <a:latin typeface="Times New Roman" panose="02020603050405020304" pitchFamily="18" charset="0"/>
                <a:cs typeface="Times New Roman" panose="02020603050405020304" pitchFamily="18" charset="0"/>
              </a:rPr>
              <a:t>недостоверности и неполноте сведений, присутствие признаков конфликта интересов, </a:t>
            </a:r>
            <a:r>
              <a:rPr lang="ru-RU" sz="1400" dirty="0">
                <a:solidFill>
                  <a:srgbClr val="00B0F0"/>
                </a:solidFill>
                <a:latin typeface="Times New Roman" panose="02020603050405020304" pitchFamily="18" charset="0"/>
                <a:cs typeface="Times New Roman" panose="02020603050405020304" pitchFamily="18" charset="0"/>
              </a:rPr>
              <a:t>иные признаки нарушения законодательства Российской Федерации о противодействии </a:t>
            </a:r>
            <a:r>
              <a:rPr lang="ru-RU" sz="1400" dirty="0" smtClean="0">
                <a:solidFill>
                  <a:srgbClr val="00B0F0"/>
                </a:solidFill>
                <a:latin typeface="Times New Roman" panose="02020603050405020304" pitchFamily="18" charset="0"/>
                <a:cs typeface="Times New Roman" panose="02020603050405020304" pitchFamily="18" charset="0"/>
              </a:rPr>
              <a:t>коррупции</a:t>
            </a:r>
            <a:endParaRPr lang="ru-RU" sz="1400" dirty="0">
              <a:solidFill>
                <a:srgbClr val="00B0F0"/>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306432" y="4849493"/>
            <a:ext cx="4155630" cy="1384995"/>
          </a:xfrm>
          <a:prstGeom prst="rect">
            <a:avLst/>
          </a:prstGeom>
          <a:ln w="28575">
            <a:solidFill>
              <a:srgbClr val="00B050"/>
            </a:solidFill>
          </a:ln>
        </p:spPr>
        <p:txBody>
          <a:bodyPr wrap="square">
            <a:spAutoFit/>
          </a:bodyPr>
          <a:lstStyle/>
          <a:p>
            <a:pPr algn="just"/>
            <a:r>
              <a:rPr lang="ru-RU" sz="1400" dirty="0">
                <a:solidFill>
                  <a:srgbClr val="00B0F0"/>
                </a:solidFill>
                <a:latin typeface="Times New Roman" panose="02020603050405020304" pitchFamily="18" charset="0"/>
                <a:cs typeface="Times New Roman" panose="02020603050405020304" pitchFamily="18" charset="0"/>
              </a:rPr>
              <a:t>Факты, позволяющие сделать вывод о возможном представлении лицом недостоверных или неполных сведений, совершении коррупционного нарушения, а также способы выявления конфликта интересов указаны в Методических рекомендациях по проведению анализа.</a:t>
            </a:r>
          </a:p>
        </p:txBody>
      </p:sp>
      <p:sp>
        <p:nvSpPr>
          <p:cNvPr id="19" name="Прямоугольник 18"/>
          <p:cNvSpPr/>
          <p:nvPr/>
        </p:nvSpPr>
        <p:spPr>
          <a:xfrm>
            <a:off x="5424607" y="4849493"/>
            <a:ext cx="5598971" cy="1600438"/>
          </a:xfrm>
          <a:prstGeom prst="rect">
            <a:avLst/>
          </a:prstGeom>
          <a:ln w="28575">
            <a:solidFill>
              <a:srgbClr val="00B050"/>
            </a:solidFill>
          </a:ln>
        </p:spPr>
        <p:txBody>
          <a:bodyPr wrap="square">
            <a:spAutoFit/>
          </a:bodyPr>
          <a:lstStyle/>
          <a:p>
            <a:pPr algn="just"/>
            <a:r>
              <a:rPr lang="ru-RU" sz="1400" dirty="0">
                <a:solidFill>
                  <a:srgbClr val="00B0F0"/>
                </a:solidFill>
                <a:latin typeface="Times New Roman" panose="02020603050405020304" pitchFamily="18" charset="0"/>
                <a:cs typeface="Times New Roman" panose="02020603050405020304" pitchFamily="18" charset="0"/>
              </a:rPr>
              <a:t>При наличии достаточной для инициирования проведения проверки информации должностным лицом кадровой службы готовится </a:t>
            </a:r>
            <a:r>
              <a:rPr lang="ru-RU" sz="1400" b="1" dirty="0">
                <a:solidFill>
                  <a:srgbClr val="00B0F0"/>
                </a:solidFill>
                <a:latin typeface="Times New Roman" panose="02020603050405020304" pitchFamily="18" charset="0"/>
                <a:cs typeface="Times New Roman" panose="02020603050405020304" pitchFamily="18" charset="0"/>
              </a:rPr>
              <a:t>служебная (докладная) записка </a:t>
            </a:r>
            <a:r>
              <a:rPr lang="ru-RU" sz="1400" dirty="0">
                <a:solidFill>
                  <a:srgbClr val="00B0F0"/>
                </a:solidFill>
                <a:latin typeface="Times New Roman" panose="02020603050405020304" pitchFamily="18" charset="0"/>
                <a:cs typeface="Times New Roman" panose="02020603050405020304" pitchFamily="18" charset="0"/>
              </a:rPr>
              <a:t>руководителю соответствующего органа местного самоуправления или должностному лицу, которому такие полномочия предоставлены руководителем соответствующего органа местного </a:t>
            </a:r>
            <a:r>
              <a:rPr lang="ru-RU" sz="1400" dirty="0" smtClean="0">
                <a:solidFill>
                  <a:srgbClr val="00B0F0"/>
                </a:solidFill>
                <a:latin typeface="Times New Roman" panose="02020603050405020304" pitchFamily="18" charset="0"/>
                <a:cs typeface="Times New Roman" panose="02020603050405020304" pitchFamily="18" charset="0"/>
              </a:rPr>
              <a:t>самоуправления, </a:t>
            </a:r>
            <a:r>
              <a:rPr lang="ru-RU" sz="1400" dirty="0">
                <a:solidFill>
                  <a:srgbClr val="00B0F0"/>
                </a:solidFill>
                <a:latin typeface="Times New Roman" panose="02020603050405020304" pitchFamily="18" charset="0"/>
                <a:cs typeface="Times New Roman" panose="02020603050405020304" pitchFamily="18" charset="0"/>
              </a:rPr>
              <a:t>в целях принятия решения о проведении </a:t>
            </a:r>
            <a:r>
              <a:rPr lang="ru-RU" sz="1400" dirty="0" smtClean="0">
                <a:solidFill>
                  <a:srgbClr val="00B0F0"/>
                </a:solidFill>
                <a:latin typeface="Times New Roman" panose="02020603050405020304" pitchFamily="18" charset="0"/>
                <a:cs typeface="Times New Roman" panose="02020603050405020304" pitchFamily="18" charset="0"/>
              </a:rPr>
              <a:t>проверки</a:t>
            </a:r>
            <a:endParaRPr lang="ru-RU" sz="1400" dirty="0">
              <a:solidFill>
                <a:srgbClr val="00B0F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0460" y="979633"/>
            <a:ext cx="730080" cy="730080"/>
          </a:xfrm>
          <a:prstGeom prst="rect">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79280" y="687582"/>
            <a:ext cx="449374" cy="44937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6601" y="3988809"/>
            <a:ext cx="783641" cy="783641"/>
          </a:xfrm>
          <a:prstGeom prst="rect">
            <a:avLst/>
          </a:prstGeom>
        </p:spPr>
      </p:pic>
      <p:sp>
        <p:nvSpPr>
          <p:cNvPr id="14" name="Стрелка вправо 66">
            <a:extLst>
              <a:ext uri="{FF2B5EF4-FFF2-40B4-BE49-F238E27FC236}">
                <a16:creationId xmlns="" xmlns:a16="http://schemas.microsoft.com/office/drawing/2014/main" id="{BAE1F523-08E8-476C-92F6-36E216300465}"/>
              </a:ext>
            </a:extLst>
          </p:cNvPr>
          <p:cNvSpPr/>
          <p:nvPr/>
        </p:nvSpPr>
        <p:spPr>
          <a:xfrm rot="5400000">
            <a:off x="8005015" y="1749736"/>
            <a:ext cx="438150" cy="286921"/>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Стрелка вправо 66">
            <a:extLst>
              <a:ext uri="{FF2B5EF4-FFF2-40B4-BE49-F238E27FC236}">
                <a16:creationId xmlns="" xmlns:a16="http://schemas.microsoft.com/office/drawing/2014/main" id="{BAE1F523-08E8-476C-92F6-36E216300465}"/>
              </a:ext>
            </a:extLst>
          </p:cNvPr>
          <p:cNvSpPr/>
          <p:nvPr/>
        </p:nvSpPr>
        <p:spPr>
          <a:xfrm rot="5400000">
            <a:off x="2165171" y="1749737"/>
            <a:ext cx="438150" cy="286921"/>
          </a:xfrm>
          <a:prstGeom prst="rightArrow">
            <a:avLst/>
          </a:prstGeom>
          <a:solidFill>
            <a:srgbClr val="92D050"/>
          </a:solidFill>
          <a:ln w="12700" cap="flat" cmpd="sng" algn="ctr">
            <a:solidFill>
              <a:srgbClr val="0070C0"/>
            </a:solidFill>
            <a:prstDash val="solid"/>
            <a:miter lim="800000"/>
          </a:ln>
          <a:effectLst/>
        </p:spPr>
        <p:txBody>
          <a:bodyPr rtlCol="0" anchor="ctr"/>
          <a:lstStyle/>
          <a:p>
            <a:pPr marL="0" marR="0" lvl="0" indent="0" algn="ctr" defTabSz="914268" eaLnBrk="1" fontAlgn="auto" latinLnBrk="0" hangingPunct="1">
              <a:lnSpc>
                <a:spcPct val="100000"/>
              </a:lnSpc>
              <a:spcBef>
                <a:spcPts val="0"/>
              </a:spcBef>
              <a:spcAft>
                <a:spcPts val="0"/>
              </a:spcAft>
              <a:buClrTx/>
              <a:buSzTx/>
              <a:buFontTx/>
              <a:buNone/>
              <a:tabLst/>
              <a:defRPr/>
            </a:pPr>
            <a:endParaRPr kumimoji="0" lang="ru-RU" sz="1900" b="0" i="0" u="none" strike="noStrike" kern="0" cap="none" spc="0" normalizeH="0" baseline="0" noProof="0" smtClean="0">
              <a:ln>
                <a:noFill/>
              </a:ln>
              <a:solidFill>
                <a:prstClr val="white"/>
              </a:solidFill>
              <a:effectLst/>
              <a:uLnTx/>
              <a:uFillTx/>
              <a:latin typeface="Calibri"/>
              <a:ea typeface="+mn-ea"/>
              <a:cs typeface="+mn-cs"/>
            </a:endParaRPr>
          </a:p>
        </p:txBody>
      </p:sp>
      <p:sp>
        <p:nvSpPr>
          <p:cNvPr id="6" name="Двойная стрелка вверх/вниз 5"/>
          <p:cNvSpPr/>
          <p:nvPr/>
        </p:nvSpPr>
        <p:spPr>
          <a:xfrm>
            <a:off x="8224090" y="4380630"/>
            <a:ext cx="286922" cy="409298"/>
          </a:xfrm>
          <a:prstGeom prst="upDownArrow">
            <a:avLst/>
          </a:prstGeom>
          <a:solidFill>
            <a:srgbClr val="92D05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4488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solidFill>
                  <a:srgbClr val="0070C0"/>
                </a:solidFill>
                <a:latin typeface="Times New Roman" panose="02020603050405020304" pitchFamily="18" charset="0"/>
                <a:cs typeface="Times New Roman" panose="02020603050405020304" pitchFamily="18" charset="0"/>
              </a:rPr>
              <a:t>В </a:t>
            </a:r>
            <a:r>
              <a:rPr lang="ru-RU" sz="2800" b="1" dirty="0" smtClean="0">
                <a:solidFill>
                  <a:srgbClr val="0070C0"/>
                </a:solidFill>
                <a:latin typeface="Times New Roman" panose="02020603050405020304" pitchFamily="18" charset="0"/>
                <a:cs typeface="Times New Roman" panose="02020603050405020304" pitchFamily="18" charset="0"/>
              </a:rPr>
              <a:t>служебной (</a:t>
            </a:r>
            <a:r>
              <a:rPr lang="ru-RU" sz="2800" b="1" dirty="0">
                <a:solidFill>
                  <a:srgbClr val="0070C0"/>
                </a:solidFill>
                <a:latin typeface="Times New Roman" panose="02020603050405020304" pitchFamily="18" charset="0"/>
                <a:cs typeface="Times New Roman" panose="02020603050405020304" pitchFamily="18" charset="0"/>
              </a:rPr>
              <a:t>докладной) записке рекомендуется отражать:</a:t>
            </a:r>
          </a:p>
        </p:txBody>
      </p:sp>
      <p:sp>
        <p:nvSpPr>
          <p:cNvPr id="3" name="Прямоугольник 2"/>
          <p:cNvSpPr/>
          <p:nvPr/>
        </p:nvSpPr>
        <p:spPr>
          <a:xfrm>
            <a:off x="680318" y="3854857"/>
            <a:ext cx="8027077" cy="507831"/>
          </a:xfrm>
          <a:prstGeom prst="rect">
            <a:avLst/>
          </a:prstGeom>
          <a:ln w="19050">
            <a:noFill/>
          </a:ln>
        </p:spPr>
        <p:txBody>
          <a:bodyPr wrap="square">
            <a:spAutoFit/>
          </a:bodyPr>
          <a:lstStyle/>
          <a:p>
            <a:pPr algn="just">
              <a:lnSpc>
                <a:spcPct val="150000"/>
              </a:lnSpc>
            </a:pPr>
            <a:r>
              <a:rPr lang="ru-RU" b="1" dirty="0" smtClean="0">
                <a:solidFill>
                  <a:srgbClr val="00B050"/>
                </a:solidFill>
                <a:latin typeface="Times New Roman" panose="02020603050405020304" pitchFamily="18" charset="0"/>
                <a:cs typeface="Times New Roman" panose="02020603050405020304" pitchFamily="18" charset="0"/>
              </a:rPr>
              <a:t>Информацию </a:t>
            </a:r>
            <a:r>
              <a:rPr lang="ru-RU" b="1" dirty="0">
                <a:solidFill>
                  <a:srgbClr val="00B050"/>
                </a:solidFill>
                <a:latin typeface="Times New Roman" panose="02020603050405020304" pitchFamily="18" charset="0"/>
                <a:cs typeface="Times New Roman" panose="02020603050405020304" pitchFamily="18" charset="0"/>
              </a:rPr>
              <a:t>о недостоверности (неполноте) представленных сведений.</a:t>
            </a:r>
          </a:p>
        </p:txBody>
      </p:sp>
      <p:sp>
        <p:nvSpPr>
          <p:cNvPr id="4" name="Прямоугольник 3"/>
          <p:cNvSpPr/>
          <p:nvPr/>
        </p:nvSpPr>
        <p:spPr>
          <a:xfrm>
            <a:off x="6055662" y="5115720"/>
            <a:ext cx="5645105" cy="945482"/>
          </a:xfrm>
          <a:prstGeom prst="rect">
            <a:avLst/>
          </a:prstGeom>
          <a:solidFill>
            <a:srgbClr val="E73535"/>
          </a:solidFill>
          <a:ln w="19050">
            <a:solidFill>
              <a:schemeClr val="tx2">
                <a:lumMod val="10000"/>
              </a:schemeClr>
            </a:solidFill>
          </a:ln>
        </p:spPr>
        <p:txBody>
          <a:bodyPr wrap="square">
            <a:spAutoFit/>
          </a:bodyPr>
          <a:lstStyle/>
          <a:p>
            <a:pPr algn="ctr"/>
            <a:r>
              <a:rPr lang="ru-RU" b="1" dirty="0" smtClean="0">
                <a:solidFill>
                  <a:schemeClr val="bg1"/>
                </a:solidFill>
                <a:latin typeface="Times New Roman" panose="02020603050405020304" pitchFamily="18" charset="0"/>
                <a:cs typeface="Times New Roman" panose="02020603050405020304" pitchFamily="18" charset="0"/>
              </a:rPr>
              <a:t>Решение </a:t>
            </a:r>
            <a:r>
              <a:rPr lang="ru-RU" b="1" dirty="0">
                <a:solidFill>
                  <a:schemeClr val="bg1"/>
                </a:solidFill>
                <a:latin typeface="Times New Roman" panose="02020603050405020304" pitchFamily="18" charset="0"/>
                <a:cs typeface="Times New Roman" panose="02020603050405020304" pitchFamily="18" charset="0"/>
              </a:rPr>
              <a:t>о проведении проверки должно быть принято в течение трех рабочих дней со дня представления </a:t>
            </a:r>
            <a:r>
              <a:rPr lang="ru-RU" b="1" dirty="0" smtClean="0">
                <a:solidFill>
                  <a:schemeClr val="bg1"/>
                </a:solidFill>
                <a:latin typeface="Times New Roman" panose="02020603050405020304" pitchFamily="18" charset="0"/>
                <a:cs typeface="Times New Roman" panose="02020603050405020304" pitchFamily="18" charset="0"/>
              </a:rPr>
              <a:t>информации</a:t>
            </a:r>
            <a:endParaRPr lang="ru-RU" b="1" dirty="0">
              <a:solidFill>
                <a:schemeClr val="bg1"/>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5837" y="5297047"/>
            <a:ext cx="582828" cy="582828"/>
          </a:xfrm>
          <a:prstGeom prst="rect">
            <a:avLst/>
          </a:prstGeom>
        </p:spPr>
      </p:pic>
      <p:sp>
        <p:nvSpPr>
          <p:cNvPr id="5" name="Прямоугольник 4"/>
          <p:cNvSpPr/>
          <p:nvPr/>
        </p:nvSpPr>
        <p:spPr>
          <a:xfrm>
            <a:off x="680320" y="2300133"/>
            <a:ext cx="8027075" cy="458074"/>
          </a:xfrm>
          <a:prstGeom prst="rect">
            <a:avLst/>
          </a:prstGeom>
          <a:ln w="19050">
            <a:noFill/>
          </a:ln>
        </p:spPr>
        <p:txBody>
          <a:bodyPr wrap="square">
            <a:spAutoFit/>
          </a:bodyPr>
          <a:lstStyle/>
          <a:p>
            <a:pPr lvl="0" algn="just">
              <a:lnSpc>
                <a:spcPct val="150000"/>
              </a:lnSpc>
            </a:pPr>
            <a:r>
              <a:rPr lang="ru-RU" b="1" dirty="0">
                <a:solidFill>
                  <a:srgbClr val="00B050"/>
                </a:solidFill>
                <a:latin typeface="Times New Roman" panose="02020603050405020304" pitchFamily="18" charset="0"/>
                <a:cs typeface="Times New Roman" panose="02020603050405020304" pitchFamily="18" charset="0"/>
              </a:rPr>
              <a:t>ФИО и должность лица, в отношении которого нужно провести проверку</a:t>
            </a:r>
            <a:r>
              <a:rPr lang="ru-RU" b="1" dirty="0" smtClean="0">
                <a:solidFill>
                  <a:srgbClr val="00B050"/>
                </a:solidFill>
                <a:latin typeface="Times New Roman" panose="02020603050405020304" pitchFamily="18" charset="0"/>
                <a:cs typeface="Times New Roman" panose="02020603050405020304" pitchFamily="18" charset="0"/>
              </a:rPr>
              <a:t>;</a:t>
            </a:r>
            <a:endParaRPr lang="ru-RU" b="1" dirty="0">
              <a:solidFill>
                <a:srgbClr val="00B050"/>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80320" y="3059939"/>
            <a:ext cx="8027076" cy="507831"/>
          </a:xfrm>
          <a:prstGeom prst="rect">
            <a:avLst/>
          </a:prstGeom>
          <a:ln w="19050">
            <a:noFill/>
          </a:ln>
        </p:spPr>
        <p:txBody>
          <a:bodyPr wrap="square">
            <a:spAutoFit/>
          </a:bodyPr>
          <a:lstStyle/>
          <a:p>
            <a:pPr lvl="0" algn="just">
              <a:lnSpc>
                <a:spcPct val="150000"/>
              </a:lnSpc>
            </a:pPr>
            <a:r>
              <a:rPr lang="ru-RU" b="1" dirty="0" smtClean="0">
                <a:solidFill>
                  <a:srgbClr val="00B050"/>
                </a:solidFill>
                <a:latin typeface="Times New Roman" panose="02020603050405020304" pitchFamily="18" charset="0"/>
                <a:cs typeface="Times New Roman" panose="02020603050405020304" pitchFamily="18" charset="0"/>
              </a:rPr>
              <a:t>Содержание </a:t>
            </a:r>
            <a:r>
              <a:rPr lang="ru-RU" b="1" dirty="0">
                <a:solidFill>
                  <a:srgbClr val="00B050"/>
                </a:solidFill>
                <a:latin typeface="Times New Roman" panose="02020603050405020304" pitchFamily="18" charset="0"/>
                <a:cs typeface="Times New Roman" panose="02020603050405020304" pitchFamily="18" charset="0"/>
              </a:rPr>
              <a:t>и объем сведений, подлежащих проверке;</a:t>
            </a:r>
          </a:p>
        </p:txBody>
      </p:sp>
      <p:sp>
        <p:nvSpPr>
          <p:cNvPr id="8" name="Прямоугольник 7"/>
          <p:cNvSpPr/>
          <p:nvPr/>
        </p:nvSpPr>
        <p:spPr>
          <a:xfrm>
            <a:off x="247136" y="2234728"/>
            <a:ext cx="564987" cy="523220"/>
          </a:xfrm>
          <a:prstGeom prst="rect">
            <a:avLst/>
          </a:prstGeom>
        </p:spPr>
        <p:txBody>
          <a:bodyPr wrap="square">
            <a:spAutoFit/>
          </a:bodyPr>
          <a:lstStyle/>
          <a:p>
            <a:r>
              <a:rPr lang="ru-RU" sz="2800" b="1" dirty="0" smtClean="0">
                <a:solidFill>
                  <a:srgbClr val="00B0F0"/>
                </a:solidFill>
                <a:latin typeface="Georgia" panose="02040502050405020303" pitchFamily="18" charset="0"/>
              </a:rPr>
              <a:t>1.</a:t>
            </a:r>
            <a:endParaRPr lang="ru-RU" sz="2800" b="1" dirty="0">
              <a:solidFill>
                <a:srgbClr val="00B0F0"/>
              </a:solidFill>
              <a:latin typeface="Georgia" panose="02040502050405020303" pitchFamily="18" charset="0"/>
            </a:endParaRPr>
          </a:p>
        </p:txBody>
      </p:sp>
      <p:sp>
        <p:nvSpPr>
          <p:cNvPr id="9" name="Прямоугольник 8"/>
          <p:cNvSpPr/>
          <p:nvPr/>
        </p:nvSpPr>
        <p:spPr>
          <a:xfrm>
            <a:off x="247136" y="3021466"/>
            <a:ext cx="527709"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2.</a:t>
            </a:r>
            <a:endParaRPr lang="ru-RU" sz="2800" b="1" dirty="0">
              <a:solidFill>
                <a:srgbClr val="00B0F0"/>
              </a:solidFill>
              <a:latin typeface="Georgia" panose="02040502050405020303" pitchFamily="18" charset="0"/>
            </a:endParaRPr>
          </a:p>
        </p:txBody>
      </p:sp>
      <p:sp>
        <p:nvSpPr>
          <p:cNvPr id="10" name="Прямоугольник 9"/>
          <p:cNvSpPr/>
          <p:nvPr/>
        </p:nvSpPr>
        <p:spPr>
          <a:xfrm>
            <a:off x="247135" y="3808204"/>
            <a:ext cx="527709" cy="523220"/>
          </a:xfrm>
          <a:prstGeom prst="rect">
            <a:avLst/>
          </a:prstGeom>
        </p:spPr>
        <p:txBody>
          <a:bodyPr wrap="none">
            <a:spAutoFit/>
          </a:bodyPr>
          <a:lstStyle/>
          <a:p>
            <a:r>
              <a:rPr lang="ru-RU" sz="2800" b="1" dirty="0" smtClean="0">
                <a:solidFill>
                  <a:srgbClr val="00B0F0"/>
                </a:solidFill>
                <a:latin typeface="Georgia" panose="02040502050405020303" pitchFamily="18" charset="0"/>
              </a:rPr>
              <a:t>3.</a:t>
            </a:r>
            <a:endParaRPr lang="ru-RU" sz="2800" b="1" dirty="0">
              <a:solidFill>
                <a:srgbClr val="00B0F0"/>
              </a:solidFill>
              <a:latin typeface="Georgia" panose="02040502050405020303" pitchFamily="18" charset="0"/>
            </a:endParaRPr>
          </a:p>
        </p:txBody>
      </p:sp>
      <p:cxnSp>
        <p:nvCxnSpPr>
          <p:cNvPr id="11" name="Прямая соединительная линия 10">
            <a:extLst>
              <a:ext uri="{FF2B5EF4-FFF2-40B4-BE49-F238E27FC236}">
                <a16:creationId xmlns="" xmlns:a16="http://schemas.microsoft.com/office/drawing/2014/main" id="{B5FE7C0A-D1E8-48D3-8FC5-F6200E84B79A}"/>
              </a:ext>
            </a:extLst>
          </p:cNvPr>
          <p:cNvCxnSpPr/>
          <p:nvPr/>
        </p:nvCxnSpPr>
        <p:spPr>
          <a:xfrm flipV="1">
            <a:off x="247135" y="2969630"/>
            <a:ext cx="8460260" cy="3146"/>
          </a:xfrm>
          <a:prstGeom prst="line">
            <a:avLst/>
          </a:prstGeom>
          <a:noFill/>
          <a:ln w="12700" cap="flat" cmpd="sng" algn="ctr">
            <a:solidFill>
              <a:srgbClr val="0070C0"/>
            </a:solidFill>
            <a:prstDash val="dash"/>
            <a:miter lim="800000"/>
          </a:ln>
          <a:effectLst/>
        </p:spPr>
      </p:cxnSp>
      <p:cxnSp>
        <p:nvCxnSpPr>
          <p:cNvPr id="14" name="Прямая соединительная линия 13">
            <a:extLst>
              <a:ext uri="{FF2B5EF4-FFF2-40B4-BE49-F238E27FC236}">
                <a16:creationId xmlns="" xmlns:a16="http://schemas.microsoft.com/office/drawing/2014/main" id="{B5FE7C0A-D1E8-48D3-8FC5-F6200E84B79A}"/>
              </a:ext>
            </a:extLst>
          </p:cNvPr>
          <p:cNvCxnSpPr/>
          <p:nvPr/>
        </p:nvCxnSpPr>
        <p:spPr>
          <a:xfrm flipV="1">
            <a:off x="247135" y="3683268"/>
            <a:ext cx="8460260" cy="3146"/>
          </a:xfrm>
          <a:prstGeom prst="line">
            <a:avLst/>
          </a:prstGeom>
          <a:noFill/>
          <a:ln w="12700" cap="flat" cmpd="sng" algn="ctr">
            <a:solidFill>
              <a:srgbClr val="0070C0"/>
            </a:solidFill>
            <a:prstDash val="dash"/>
            <a:miter lim="800000"/>
          </a:ln>
          <a:effectLst/>
        </p:spPr>
      </p:cxnSp>
      <p:cxnSp>
        <p:nvCxnSpPr>
          <p:cNvPr id="15" name="Прямая соединительная линия 14">
            <a:extLst>
              <a:ext uri="{FF2B5EF4-FFF2-40B4-BE49-F238E27FC236}">
                <a16:creationId xmlns="" xmlns:a16="http://schemas.microsoft.com/office/drawing/2014/main" id="{B5FE7C0A-D1E8-48D3-8FC5-F6200E84B79A}"/>
              </a:ext>
            </a:extLst>
          </p:cNvPr>
          <p:cNvCxnSpPr/>
          <p:nvPr/>
        </p:nvCxnSpPr>
        <p:spPr>
          <a:xfrm flipV="1">
            <a:off x="247135" y="4531131"/>
            <a:ext cx="8460260" cy="3146"/>
          </a:xfrm>
          <a:prstGeom prst="line">
            <a:avLst/>
          </a:prstGeom>
          <a:noFill/>
          <a:ln w="12700" cap="flat" cmpd="sng" algn="ctr">
            <a:solidFill>
              <a:srgbClr val="0070C0"/>
            </a:solidFill>
            <a:prstDash val="dash"/>
            <a:miter lim="800000"/>
          </a:ln>
          <a:effectLst/>
        </p:spPr>
      </p:cxnSp>
    </p:spTree>
    <p:extLst>
      <p:ext uri="{BB962C8B-B14F-4D97-AF65-F5344CB8AC3E}">
        <p14:creationId xmlns:p14="http://schemas.microsoft.com/office/powerpoint/2010/main" val="771535499"/>
      </p:ext>
    </p:extLst>
  </p:cSld>
  <p:clrMapOvr>
    <a:masterClrMapping/>
  </p:clrMapOvr>
</p:sld>
</file>

<file path=ppt/theme/theme1.xml><?xml version="1.0" encoding="utf-8"?>
<a:theme xmlns:a="http://schemas.openxmlformats.org/drawingml/2006/main" name="Берлин">
  <a:themeElements>
    <a:clrScheme name="Другая 6">
      <a:dk1>
        <a:srgbClr val="FFFFFF"/>
      </a:dk1>
      <a:lt1>
        <a:sysClr val="window" lastClr="FFFFFF"/>
      </a:lt1>
      <a:dk2>
        <a:srgbClr val="9BC9D9"/>
      </a:dk2>
      <a:lt2>
        <a:srgbClr val="E7E6E6"/>
      </a:lt2>
      <a:accent1>
        <a:srgbClr val="1D3F4A"/>
      </a:accent1>
      <a:accent2>
        <a:srgbClr val="9BC9D9"/>
      </a:accent2>
      <a:accent3>
        <a:srgbClr val="4BAF73"/>
      </a:accent3>
      <a:accent4>
        <a:srgbClr val="5AA6C0"/>
      </a:accent4>
      <a:accent5>
        <a:srgbClr val="BDDBE5"/>
      </a:accent5>
      <a:accent6>
        <a:srgbClr val="BDDBE5"/>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TM04033917[[fn=Берлин]]</Template>
  <TotalTime>1822</TotalTime>
  <Words>3020</Words>
  <Application>Microsoft Office PowerPoint</Application>
  <PresentationFormat>Произвольный</PresentationFormat>
  <Paragraphs>266</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Берлин</vt:lpstr>
      <vt:lpstr>Презентация PowerPoint</vt:lpstr>
      <vt:lpstr>Презентация PowerPoint</vt:lpstr>
      <vt:lpstr>СУБЪЕКТЫ, В ОТНОШЕНИИ КОТОРЫХ ПРОВОДИТСЯ ПРОВЕРКА</vt:lpstr>
      <vt:lpstr>   Если проверка достоверности и полноты сведений проводится в отношении муниципального служащего в Иркутской области его должность должна быть включена в соответствующий перечень  </vt:lpstr>
      <vt:lpstr>В Перечень включаются должности  муниципальной службы:</vt:lpstr>
      <vt:lpstr>Координацию деятельности органов местного самоуправления муниципальных образований Иркутской области по вопросам проведения проверки осуществляет управление по профилактике коррупционных и иных правонарушений</vt:lpstr>
      <vt:lpstr>Ход проверки Этап, предшествующий проведению проверки </vt:lpstr>
      <vt:lpstr>По результатам проведенного анализа может быть сделан вывод:</vt:lpstr>
      <vt:lpstr>В служебной (докладной) записке рекомендуется отражать:</vt:lpstr>
      <vt:lpstr>Помимо информации, представленной должностным лицом кадровой службы (по результатам анализа), источником информации для осуществления проверки может является достаточная информация, представленная в письменном виде в установленном порядке:</vt:lpstr>
      <vt:lpstr>Упрощенный порядок применения меры ответственности к муниципальному служащему</vt:lpstr>
      <vt:lpstr>Презентация PowerPoint</vt:lpstr>
      <vt:lpstr>Этап проведения проверки</vt:lpstr>
      <vt:lpstr>Сроки проведения проверки</vt:lpstr>
      <vt:lpstr>Презентация PowerPoint</vt:lpstr>
      <vt:lpstr>Обращения направляются для направления запросов в следующие органы и организации:</vt:lpstr>
      <vt:lpstr>Презентация PowerPoint</vt:lpstr>
      <vt:lpstr>Рассмотрение обращения о направлении запросов</vt:lpstr>
      <vt:lpstr>Самостоятельное осуществление проверки</vt:lpstr>
      <vt:lpstr>Презентация PowerPoint</vt:lpstr>
      <vt:lpstr>При проведении самостоятельной проверки кадровая служба, вправе:</vt:lpstr>
      <vt:lpstr>Лицо, принявшее решение о проведении проверки, вправе направить самостоятельно запрос об имеющихся сведениях о доходах муниципального служащего, его супруги (супруга) и несовершеннолетних детей; о достоверности  полноте сведений, представленных гражданином; о соблюдении муниципальным служащим требований к служебному поведению, в котором указывается:</vt:lpstr>
      <vt:lpstr>Презентация PowerPoint</vt:lpstr>
      <vt:lpstr>Презентация PowerPoint</vt:lpstr>
      <vt:lpstr>Принятие решения по результатам проверки</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 Алексеевна Сыроватская</dc:creator>
  <cp:lastModifiedBy>User</cp:lastModifiedBy>
  <cp:revision>180</cp:revision>
  <dcterms:created xsi:type="dcterms:W3CDTF">2020-03-02T05:47:25Z</dcterms:created>
  <dcterms:modified xsi:type="dcterms:W3CDTF">2021-11-30T05:01:12Z</dcterms:modified>
</cp:coreProperties>
</file>